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19"/>
  </p:notesMasterIdLst>
  <p:handoutMasterIdLst>
    <p:handoutMasterId r:id="rId20"/>
  </p:handoutMasterIdLst>
  <p:sldIdLst>
    <p:sldId id="534" r:id="rId2"/>
    <p:sldId id="535" r:id="rId3"/>
    <p:sldId id="536" r:id="rId4"/>
    <p:sldId id="546" r:id="rId5"/>
    <p:sldId id="547" r:id="rId6"/>
    <p:sldId id="540" r:id="rId7"/>
    <p:sldId id="537" r:id="rId8"/>
    <p:sldId id="539" r:id="rId9"/>
    <p:sldId id="541" r:id="rId10"/>
    <p:sldId id="542" r:id="rId11"/>
    <p:sldId id="543" r:id="rId12"/>
    <p:sldId id="538" r:id="rId13"/>
    <p:sldId id="545" r:id="rId14"/>
    <p:sldId id="548" r:id="rId15"/>
    <p:sldId id="551" r:id="rId16"/>
    <p:sldId id="550" r:id="rId17"/>
    <p:sldId id="52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0A2D90-979D-4117-97C6-77CE76170767}">
          <p14:sldIdLst/>
        </p14:section>
        <p14:section name="Naslovna" id="{A62A0F4F-B298-43C3-96BC-71949FEDD41A}">
          <p14:sldIdLst>
            <p14:sldId id="534"/>
            <p14:sldId id="535"/>
            <p14:sldId id="536"/>
            <p14:sldId id="546"/>
            <p14:sldId id="547"/>
            <p14:sldId id="540"/>
            <p14:sldId id="537"/>
            <p14:sldId id="539"/>
            <p14:sldId id="541"/>
            <p14:sldId id="542"/>
            <p14:sldId id="543"/>
            <p14:sldId id="538"/>
            <p14:sldId id="545"/>
            <p14:sldId id="548"/>
            <p14:sldId id="551"/>
            <p14:sldId id="550"/>
          </p14:sldIdLst>
        </p14:section>
        <p14:section name="Untitled Section" id="{63F2D99D-073B-41B1-B3A4-489BC83790AB}">
          <p14:sldIdLst>
            <p14:sldId id="52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ad Mesic" initials="FM" lastIdx="1" clrIdx="0">
    <p:extLst>
      <p:ext uri="{19B8F6BF-5375-455C-9EA6-DF929625EA0E}">
        <p15:presenceInfo xmlns:p15="http://schemas.microsoft.com/office/powerpoint/2012/main" userId="S-1-5-21-753134713-2428900877-1130636266-2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83" autoAdjust="0"/>
    <p:restoredTop sz="94648"/>
  </p:normalViewPr>
  <p:slideViewPr>
    <p:cSldViewPr snapToGrid="0">
      <p:cViewPr varScale="1">
        <p:scale>
          <a:sx n="79" d="100"/>
          <a:sy n="79" d="100"/>
        </p:scale>
        <p:origin x="830"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C71EF4-1071-966F-92EC-BB22C3E14A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hr-HR"/>
              <a:t>Realizacija programa za unapređenje vodnih usluga u FBiH u 2023. godini i planirane aktivnosti za 2024. godinu</a:t>
            </a:r>
          </a:p>
        </p:txBody>
      </p:sp>
      <p:sp>
        <p:nvSpPr>
          <p:cNvPr id="3" name="Date Placeholder 2">
            <a:extLst>
              <a:ext uri="{FF2B5EF4-FFF2-40B4-BE49-F238E27FC236}">
                <a16:creationId xmlns:a16="http://schemas.microsoft.com/office/drawing/2014/main" id="{93D1519C-E2EB-12EA-1D88-B2528D113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E2B8FA-6664-4A52-A3FC-FCD92D023C39}" type="datetimeFigureOut">
              <a:rPr lang="hr-HR" smtClean="0"/>
              <a:t>29.2.2024.</a:t>
            </a:fld>
            <a:endParaRPr lang="hr-HR"/>
          </a:p>
        </p:txBody>
      </p:sp>
      <p:sp>
        <p:nvSpPr>
          <p:cNvPr id="4" name="Footer Placeholder 3">
            <a:extLst>
              <a:ext uri="{FF2B5EF4-FFF2-40B4-BE49-F238E27FC236}">
                <a16:creationId xmlns:a16="http://schemas.microsoft.com/office/drawing/2014/main" id="{3AB777FC-CBC5-C55A-48C1-367AFA68F9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hr-HR"/>
              <a:t>Realizacija programa za unapređenje vodnih usluga u FBiH u 2023. godini i planirane aktivnosti za 2024. godinu</a:t>
            </a:r>
          </a:p>
        </p:txBody>
      </p:sp>
      <p:sp>
        <p:nvSpPr>
          <p:cNvPr id="5" name="Slide Number Placeholder 4">
            <a:extLst>
              <a:ext uri="{FF2B5EF4-FFF2-40B4-BE49-F238E27FC236}">
                <a16:creationId xmlns:a16="http://schemas.microsoft.com/office/drawing/2014/main" id="{89AE32E3-838D-3DC9-26EE-C084B5DC01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768239-3491-455D-8534-5C4B10B32ACD}" type="slidenum">
              <a:rPr lang="hr-HR" smtClean="0"/>
              <a:t>‹#›</a:t>
            </a:fld>
            <a:endParaRPr lang="hr-HR"/>
          </a:p>
        </p:txBody>
      </p:sp>
    </p:spTree>
    <p:extLst>
      <p:ext uri="{BB962C8B-B14F-4D97-AF65-F5344CB8AC3E}">
        <p14:creationId xmlns:p14="http://schemas.microsoft.com/office/powerpoint/2010/main" val="1713717907"/>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hr-HR"/>
              <a:t>Realizacija programa za unapređenje vodnih usluga u FBiH u 2023. godini i planirane aktivnosti za 2024. godinu</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52533-6199-49C1-BEA2-CD90291651E4}" type="datetimeFigureOut">
              <a:rPr lang="hr-HR" smtClean="0"/>
              <a:t>29.2.2024.</a:t>
            </a:fld>
            <a:endParaRPr lang="hr-H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hr-HR"/>
              <a:t>Realizacija programa za unapređenje vodnih usluga u FBiH u 2023. godini i planirane aktivnosti za 2024. godinu</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F79E4-6F11-471A-86BD-5150DE27B735}" type="slidenum">
              <a:rPr lang="hr-HR" smtClean="0"/>
              <a:t>‹#›</a:t>
            </a:fld>
            <a:endParaRPr lang="hr-HR"/>
          </a:p>
        </p:txBody>
      </p:sp>
    </p:spTree>
    <p:extLst>
      <p:ext uri="{BB962C8B-B14F-4D97-AF65-F5344CB8AC3E}">
        <p14:creationId xmlns:p14="http://schemas.microsoft.com/office/powerpoint/2010/main" val="1213937417"/>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036621-ED46-4A61-B4AD-0B6FD4EF2920}" type="datetime1">
              <a:rPr lang="hr-HR" smtClean="0"/>
              <a:t>29.2.2024.</a:t>
            </a:fld>
            <a:endParaRPr lang="hr-HR"/>
          </a:p>
        </p:txBody>
      </p:sp>
      <p:sp>
        <p:nvSpPr>
          <p:cNvPr id="5" name="Footer Placeholder 4"/>
          <p:cNvSpPr>
            <a:spLocks noGrp="1"/>
          </p:cNvSpPr>
          <p:nvPr>
            <p:ph type="ftr" sz="quarter" idx="11"/>
          </p:nvPr>
        </p:nvSpPr>
        <p:spPr/>
        <p:txBody>
          <a:bodyPr/>
          <a:lstStyle/>
          <a:p>
            <a:r>
              <a:rPr lang="hr-HR"/>
              <a:t>Realizacija programa za unapređenje vodnih usluga u FBiH u 2023. godini i planirane aktivnosti za 2024. godinu</a:t>
            </a: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82DE1A5-A7F7-41C4-A7C2-600151B61DC6}" type="slidenum">
              <a:rPr lang="hr-HR" smtClean="0"/>
              <a:t>‹#›</a:t>
            </a:fld>
            <a:endParaRPr lang="hr-HR"/>
          </a:p>
        </p:txBody>
      </p:sp>
    </p:spTree>
    <p:extLst>
      <p:ext uri="{BB962C8B-B14F-4D97-AF65-F5344CB8AC3E}">
        <p14:creationId xmlns:p14="http://schemas.microsoft.com/office/powerpoint/2010/main" val="341531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B6059D-A54A-45E3-BB06-4C1CEA39C07B}" type="datetime1">
              <a:rPr lang="hr-HR" smtClean="0"/>
              <a:t>29.2.2024.</a:t>
            </a:fld>
            <a:endParaRPr lang="hr-HR"/>
          </a:p>
        </p:txBody>
      </p:sp>
      <p:sp>
        <p:nvSpPr>
          <p:cNvPr id="5" name="Footer Placeholder 4"/>
          <p:cNvSpPr>
            <a:spLocks noGrp="1"/>
          </p:cNvSpPr>
          <p:nvPr>
            <p:ph type="ftr" sz="quarter" idx="11"/>
          </p:nvPr>
        </p:nvSpPr>
        <p:spPr/>
        <p:txBody>
          <a:bodyPr/>
          <a:lstStyle/>
          <a:p>
            <a:r>
              <a:rPr lang="hr-HR"/>
              <a:t>Realizacija programa za unapređenje vodnih usluga u FBiH u 2023. godini i planirane aktivnosti za 2024. godinu</a:t>
            </a: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82DE1A5-A7F7-41C4-A7C2-600151B61DC6}" type="slidenum">
              <a:rPr lang="hr-HR" smtClean="0"/>
              <a:t>‹#›</a:t>
            </a:fld>
            <a:endParaRPr lang="hr-HR"/>
          </a:p>
        </p:txBody>
      </p:sp>
    </p:spTree>
    <p:extLst>
      <p:ext uri="{BB962C8B-B14F-4D97-AF65-F5344CB8AC3E}">
        <p14:creationId xmlns:p14="http://schemas.microsoft.com/office/powerpoint/2010/main" val="230896750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B6059D-A54A-45E3-BB06-4C1CEA39C07B}" type="datetime1">
              <a:rPr lang="hr-HR" smtClean="0"/>
              <a:t>29.2.2024.</a:t>
            </a:fld>
            <a:endParaRPr lang="hr-HR"/>
          </a:p>
        </p:txBody>
      </p:sp>
      <p:sp>
        <p:nvSpPr>
          <p:cNvPr id="5" name="Footer Placeholder 4"/>
          <p:cNvSpPr>
            <a:spLocks noGrp="1"/>
          </p:cNvSpPr>
          <p:nvPr>
            <p:ph type="ftr" sz="quarter" idx="11"/>
          </p:nvPr>
        </p:nvSpPr>
        <p:spPr/>
        <p:txBody>
          <a:bodyPr/>
          <a:lstStyle/>
          <a:p>
            <a:r>
              <a:rPr lang="hr-HR"/>
              <a:t>Realizacija programa za unapređenje vodnih usluga u FBiH u 2023. godini i planirane aktivnosti za 2024. godinu</a:t>
            </a: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82DE1A5-A7F7-41C4-A7C2-600151B61DC6}" type="slidenum">
              <a:rPr lang="hr-HR" smtClean="0"/>
              <a:t>‹#›</a:t>
            </a:fld>
            <a:endParaRPr lang="hr-H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270423"/>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AB6059D-A54A-45E3-BB06-4C1CEA39C07B}" type="datetime1">
              <a:rPr lang="hr-HR" smtClean="0"/>
              <a:t>29.2.2024.</a:t>
            </a:fld>
            <a:endParaRPr lang="hr-HR"/>
          </a:p>
        </p:txBody>
      </p:sp>
      <p:sp>
        <p:nvSpPr>
          <p:cNvPr id="6" name="Footer Placeholder 5"/>
          <p:cNvSpPr>
            <a:spLocks noGrp="1"/>
          </p:cNvSpPr>
          <p:nvPr>
            <p:ph type="ftr" sz="quarter" idx="11"/>
          </p:nvPr>
        </p:nvSpPr>
        <p:spPr/>
        <p:txBody>
          <a:bodyPr/>
          <a:lstStyle/>
          <a:p>
            <a:r>
              <a:rPr lang="hr-HR"/>
              <a:t>Realizacija programa za unapređenje vodnih usluga u FBiH u 2023. godini i planirane aktivnosti za 2024. godinu</a:t>
            </a: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82DE1A5-A7F7-41C4-A7C2-600151B61DC6}" type="slidenum">
              <a:rPr lang="hr-HR" smtClean="0"/>
              <a:t>‹#›</a:t>
            </a:fld>
            <a:endParaRPr lang="hr-HR"/>
          </a:p>
        </p:txBody>
      </p:sp>
    </p:spTree>
    <p:extLst>
      <p:ext uri="{BB962C8B-B14F-4D97-AF65-F5344CB8AC3E}">
        <p14:creationId xmlns:p14="http://schemas.microsoft.com/office/powerpoint/2010/main" val="1558322304"/>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AB6059D-A54A-45E3-BB06-4C1CEA39C07B}" type="datetime1">
              <a:rPr lang="hr-HR" smtClean="0"/>
              <a:t>29.2.2024.</a:t>
            </a:fld>
            <a:endParaRPr lang="hr-HR"/>
          </a:p>
        </p:txBody>
      </p:sp>
      <p:sp>
        <p:nvSpPr>
          <p:cNvPr id="6" name="Footer Placeholder 5"/>
          <p:cNvSpPr>
            <a:spLocks noGrp="1"/>
          </p:cNvSpPr>
          <p:nvPr>
            <p:ph type="ftr" sz="quarter" idx="11"/>
          </p:nvPr>
        </p:nvSpPr>
        <p:spPr/>
        <p:txBody>
          <a:bodyPr/>
          <a:lstStyle/>
          <a:p>
            <a:r>
              <a:rPr lang="hr-HR"/>
              <a:t>Realizacija programa za unapređenje vodnih usluga u FBiH u 2023. godini i planirane aktivnosti za 2024. godinu</a:t>
            </a: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82DE1A5-A7F7-41C4-A7C2-600151B61DC6}" type="slidenum">
              <a:rPr lang="hr-HR" smtClean="0"/>
              <a:t>‹#›</a:t>
            </a:fld>
            <a:endParaRPr lang="hr-H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135543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AB6059D-A54A-45E3-BB06-4C1CEA39C07B}" type="datetime1">
              <a:rPr lang="hr-HR" smtClean="0"/>
              <a:t>29.2.2024.</a:t>
            </a:fld>
            <a:endParaRPr lang="hr-HR"/>
          </a:p>
        </p:txBody>
      </p:sp>
      <p:sp>
        <p:nvSpPr>
          <p:cNvPr id="6" name="Footer Placeholder 5"/>
          <p:cNvSpPr>
            <a:spLocks noGrp="1"/>
          </p:cNvSpPr>
          <p:nvPr>
            <p:ph type="ftr" sz="quarter" idx="11"/>
          </p:nvPr>
        </p:nvSpPr>
        <p:spPr/>
        <p:txBody>
          <a:bodyPr/>
          <a:lstStyle/>
          <a:p>
            <a:r>
              <a:rPr lang="hr-HR"/>
              <a:t>Realizacija programa za unapređenje vodnih usluga u FBiH u 2023. godini i planirane aktivnosti za 2024. godinu</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82DE1A5-A7F7-41C4-A7C2-600151B61DC6}" type="slidenum">
              <a:rPr lang="hr-HR" smtClean="0"/>
              <a:t>‹#›</a:t>
            </a:fld>
            <a:endParaRPr lang="hr-HR"/>
          </a:p>
        </p:txBody>
      </p:sp>
    </p:spTree>
    <p:extLst>
      <p:ext uri="{BB962C8B-B14F-4D97-AF65-F5344CB8AC3E}">
        <p14:creationId xmlns:p14="http://schemas.microsoft.com/office/powerpoint/2010/main" val="781268825"/>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D59397-72CC-49D3-A5DA-27F070335108}" type="datetime1">
              <a:rPr lang="hr-HR" smtClean="0"/>
              <a:t>29.2.2024.</a:t>
            </a:fld>
            <a:endParaRPr lang="en-CA"/>
          </a:p>
        </p:txBody>
      </p:sp>
      <p:sp>
        <p:nvSpPr>
          <p:cNvPr id="5" name="Footer Placeholder 4"/>
          <p:cNvSpPr>
            <a:spLocks noGrp="1"/>
          </p:cNvSpPr>
          <p:nvPr>
            <p:ph type="ftr" sz="quarter" idx="11"/>
          </p:nvPr>
        </p:nvSpPr>
        <p:spPr/>
        <p:txBody>
          <a:bodyPr/>
          <a:lstStyle/>
          <a:p>
            <a:r>
              <a:rPr lang="en-CA"/>
              <a:t>Realizacija programa za unapređenje vodnih usluga u FBiH u 2023. godini i planirane aktivnosti za 2024. godinu</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F63DBA1-709A-4066-BEEF-B899BC398533}" type="slidenum">
              <a:rPr lang="en-CA" smtClean="0"/>
              <a:pPr/>
              <a:t>‹#›</a:t>
            </a:fld>
            <a:endParaRPr lang="en-CA"/>
          </a:p>
        </p:txBody>
      </p:sp>
    </p:spTree>
    <p:extLst>
      <p:ext uri="{BB962C8B-B14F-4D97-AF65-F5344CB8AC3E}">
        <p14:creationId xmlns:p14="http://schemas.microsoft.com/office/powerpoint/2010/main" val="406850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C82B39-8125-4955-8065-A2F723FA8481}" type="datetime1">
              <a:rPr lang="hr-HR" smtClean="0"/>
              <a:t>29.2.2024.</a:t>
            </a:fld>
            <a:endParaRPr lang="en-CA"/>
          </a:p>
        </p:txBody>
      </p:sp>
      <p:sp>
        <p:nvSpPr>
          <p:cNvPr id="5" name="Footer Placeholder 4"/>
          <p:cNvSpPr>
            <a:spLocks noGrp="1"/>
          </p:cNvSpPr>
          <p:nvPr>
            <p:ph type="ftr" sz="quarter" idx="11"/>
          </p:nvPr>
        </p:nvSpPr>
        <p:spPr/>
        <p:txBody>
          <a:bodyPr/>
          <a:lstStyle/>
          <a:p>
            <a:r>
              <a:rPr lang="en-CA"/>
              <a:t>Realizacija programa za unapređenje vodnih usluga u FBiH u 2023. godini i planirane aktivnosti za 2024. godinu</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F63DBA1-709A-4066-BEEF-B899BC398533}" type="slidenum">
              <a:rPr lang="en-CA" smtClean="0"/>
              <a:pPr/>
              <a:t>‹#›</a:t>
            </a:fld>
            <a:endParaRPr lang="en-CA"/>
          </a:p>
        </p:txBody>
      </p:sp>
    </p:spTree>
    <p:extLst>
      <p:ext uri="{BB962C8B-B14F-4D97-AF65-F5344CB8AC3E}">
        <p14:creationId xmlns:p14="http://schemas.microsoft.com/office/powerpoint/2010/main" val="3128814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C372A0-25B0-4867-9D07-26024B72566C}" type="datetime1">
              <a:rPr lang="hr-HR" smtClean="0"/>
              <a:t>29.2.2024.</a:t>
            </a:fld>
            <a:endParaRPr lang="hr-HR"/>
          </a:p>
        </p:txBody>
      </p:sp>
      <p:sp>
        <p:nvSpPr>
          <p:cNvPr id="5" name="Footer Placeholder 4"/>
          <p:cNvSpPr>
            <a:spLocks noGrp="1"/>
          </p:cNvSpPr>
          <p:nvPr>
            <p:ph type="ftr" sz="quarter" idx="11"/>
          </p:nvPr>
        </p:nvSpPr>
        <p:spPr/>
        <p:txBody>
          <a:bodyPr/>
          <a:lstStyle/>
          <a:p>
            <a:r>
              <a:rPr lang="hr-HR"/>
              <a:t>Realizacija programa za unapređenje vodnih usluga u FBiH u 2023. godini i planirane aktivnosti za 2024. godinu</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82DE1A5-A7F7-41C4-A7C2-600151B61DC6}" type="slidenum">
              <a:rPr lang="hr-HR" smtClean="0"/>
              <a:t>‹#›</a:t>
            </a:fld>
            <a:endParaRPr lang="hr-HR"/>
          </a:p>
        </p:txBody>
      </p:sp>
      <p:pic>
        <p:nvPicPr>
          <p:cNvPr id="7" name="Picture 6">
            <a:extLst>
              <a:ext uri="{FF2B5EF4-FFF2-40B4-BE49-F238E27FC236}">
                <a16:creationId xmlns:a16="http://schemas.microsoft.com/office/drawing/2014/main" id="{0CEAC904-83B7-ED20-4254-E00AC163DF47}"/>
              </a:ext>
            </a:extLst>
          </p:cNvPr>
          <p:cNvPicPr>
            <a:picLocks noChangeAspect="1"/>
          </p:cNvPicPr>
          <p:nvPr userDrawn="1"/>
        </p:nvPicPr>
        <p:blipFill>
          <a:blip r:embed="rId2">
            <a:alphaModFix amt="24000"/>
            <a:extLst>
              <a:ext uri="{28A0092B-C50C-407E-A947-70E740481C1C}">
                <a14:useLocalDpi xmlns:a14="http://schemas.microsoft.com/office/drawing/2010/main"/>
              </a:ext>
            </a:extLst>
          </a:blip>
          <a:stretch>
            <a:fillRect/>
          </a:stretch>
        </p:blipFill>
        <p:spPr>
          <a:xfrm>
            <a:off x="0" y="6004180"/>
            <a:ext cx="9144000" cy="977387"/>
          </a:xfrm>
          <a:prstGeom prst="rect">
            <a:avLst/>
          </a:prstGeom>
        </p:spPr>
      </p:pic>
    </p:spTree>
    <p:extLst>
      <p:ext uri="{BB962C8B-B14F-4D97-AF65-F5344CB8AC3E}">
        <p14:creationId xmlns:p14="http://schemas.microsoft.com/office/powerpoint/2010/main" val="197843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47251F-8FEB-4C1B-B0FB-23AC4DFB2E2F}" type="datetime1">
              <a:rPr lang="hr-HR" smtClean="0"/>
              <a:t>29.2.2024.</a:t>
            </a:fld>
            <a:endParaRPr lang="en-CA" dirty="0"/>
          </a:p>
        </p:txBody>
      </p:sp>
      <p:sp>
        <p:nvSpPr>
          <p:cNvPr id="5" name="Footer Placeholder 4"/>
          <p:cNvSpPr>
            <a:spLocks noGrp="1"/>
          </p:cNvSpPr>
          <p:nvPr>
            <p:ph type="ftr" sz="quarter" idx="11"/>
          </p:nvPr>
        </p:nvSpPr>
        <p:spPr/>
        <p:txBody>
          <a:bodyPr/>
          <a:lstStyle/>
          <a:p>
            <a:r>
              <a:rPr lang="en-CA" dirty="0" err="1"/>
              <a:t>Realizacija</a:t>
            </a:r>
            <a:r>
              <a:rPr lang="en-CA" dirty="0"/>
              <a:t> </a:t>
            </a:r>
            <a:r>
              <a:rPr lang="en-CA" dirty="0" err="1"/>
              <a:t>programa</a:t>
            </a:r>
            <a:r>
              <a:rPr lang="en-CA" dirty="0"/>
              <a:t> za </a:t>
            </a:r>
            <a:r>
              <a:rPr lang="en-CA" dirty="0" err="1"/>
              <a:t>unapređenje</a:t>
            </a:r>
            <a:r>
              <a:rPr lang="en-CA" dirty="0"/>
              <a:t> </a:t>
            </a:r>
            <a:r>
              <a:rPr lang="en-CA" dirty="0" err="1"/>
              <a:t>vodnih</a:t>
            </a:r>
            <a:r>
              <a:rPr lang="en-CA" dirty="0"/>
              <a:t> </a:t>
            </a:r>
            <a:r>
              <a:rPr lang="en-CA" dirty="0" err="1"/>
              <a:t>usluga</a:t>
            </a:r>
            <a:r>
              <a:rPr lang="en-CA" dirty="0"/>
              <a:t> u FBiH u 2023. </a:t>
            </a:r>
            <a:r>
              <a:rPr lang="en-CA" dirty="0" err="1"/>
              <a:t>godini</a:t>
            </a:r>
            <a:r>
              <a:rPr lang="en-CA" dirty="0"/>
              <a:t> i </a:t>
            </a:r>
            <a:r>
              <a:rPr lang="en-CA" dirty="0" err="1"/>
              <a:t>planirane</a:t>
            </a:r>
            <a:r>
              <a:rPr lang="en-CA" dirty="0"/>
              <a:t> </a:t>
            </a:r>
            <a:r>
              <a:rPr lang="en-CA" dirty="0" err="1"/>
              <a:t>aktivnosti</a:t>
            </a:r>
            <a:r>
              <a:rPr lang="en-CA" dirty="0"/>
              <a:t> za 2024. </a:t>
            </a:r>
            <a:r>
              <a:rPr lang="en-CA" dirty="0" err="1"/>
              <a:t>godinu</a:t>
            </a:r>
            <a:endParaRPr lang="en-CA"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F63DBA1-709A-4066-BEEF-B899BC398533}" type="slidenum">
              <a:rPr lang="en-CA" smtClean="0"/>
              <a:pPr/>
              <a:t>‹#›</a:t>
            </a:fld>
            <a:endParaRPr lang="en-CA"/>
          </a:p>
        </p:txBody>
      </p:sp>
    </p:spTree>
    <p:extLst>
      <p:ext uri="{BB962C8B-B14F-4D97-AF65-F5344CB8AC3E}">
        <p14:creationId xmlns:p14="http://schemas.microsoft.com/office/powerpoint/2010/main" val="204698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287DEE-59ED-470A-9736-8E69A435174A}" type="datetime1">
              <a:rPr lang="hr-HR" smtClean="0"/>
              <a:t>29.2.2024.</a:t>
            </a:fld>
            <a:endParaRPr lang="hr-HR"/>
          </a:p>
        </p:txBody>
      </p:sp>
      <p:sp>
        <p:nvSpPr>
          <p:cNvPr id="6" name="Footer Placeholder 5"/>
          <p:cNvSpPr>
            <a:spLocks noGrp="1"/>
          </p:cNvSpPr>
          <p:nvPr>
            <p:ph type="ftr" sz="quarter" idx="11"/>
          </p:nvPr>
        </p:nvSpPr>
        <p:spPr/>
        <p:txBody>
          <a:bodyPr/>
          <a:lstStyle/>
          <a:p>
            <a:r>
              <a:rPr lang="en-CA"/>
              <a:t>Realizacija programa za unapređenje vodnih usluga u FBiH u 2023. godini i planirane aktivnosti za 2024. godinu</a:t>
            </a: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82DE1A5-A7F7-41C4-A7C2-600151B61DC6}" type="slidenum">
              <a:rPr lang="hr-HR" smtClean="0"/>
              <a:t>‹#›</a:t>
            </a:fld>
            <a:endParaRPr lang="hr-HR"/>
          </a:p>
        </p:txBody>
      </p:sp>
    </p:spTree>
    <p:extLst>
      <p:ext uri="{BB962C8B-B14F-4D97-AF65-F5344CB8AC3E}">
        <p14:creationId xmlns:p14="http://schemas.microsoft.com/office/powerpoint/2010/main" val="3815867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A0D6A4-5456-4C12-8CF7-11DAEFCAB9CC}" type="datetime1">
              <a:rPr lang="hr-HR" smtClean="0"/>
              <a:t>29.2.2024.</a:t>
            </a:fld>
            <a:endParaRPr lang="en-CA"/>
          </a:p>
        </p:txBody>
      </p:sp>
      <p:sp>
        <p:nvSpPr>
          <p:cNvPr id="8" name="Footer Placeholder 7"/>
          <p:cNvSpPr>
            <a:spLocks noGrp="1"/>
          </p:cNvSpPr>
          <p:nvPr>
            <p:ph type="ftr" sz="quarter" idx="11"/>
          </p:nvPr>
        </p:nvSpPr>
        <p:spPr/>
        <p:txBody>
          <a:bodyPr/>
          <a:lstStyle/>
          <a:p>
            <a:r>
              <a:rPr lang="en-CA"/>
              <a:t>Realizacija programa za unapređenje vodnih usluga u FBiH u 2023. godini i planirane aktivnosti za 2024. godinu</a:t>
            </a: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F63DBA1-709A-4066-BEEF-B899BC398533}" type="slidenum">
              <a:rPr lang="en-CA" smtClean="0"/>
              <a:pPr/>
              <a:t>‹#›</a:t>
            </a:fld>
            <a:endParaRPr lang="en-CA"/>
          </a:p>
        </p:txBody>
      </p:sp>
    </p:spTree>
    <p:extLst>
      <p:ext uri="{BB962C8B-B14F-4D97-AF65-F5344CB8AC3E}">
        <p14:creationId xmlns:p14="http://schemas.microsoft.com/office/powerpoint/2010/main" val="649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035C06-3762-49D0-9273-2B7583C16F76}" type="datetime1">
              <a:rPr lang="hr-HR" smtClean="0"/>
              <a:t>29.2.2024.</a:t>
            </a:fld>
            <a:endParaRPr lang="en-CA"/>
          </a:p>
        </p:txBody>
      </p:sp>
      <p:sp>
        <p:nvSpPr>
          <p:cNvPr id="4" name="Footer Placeholder 3"/>
          <p:cNvSpPr>
            <a:spLocks noGrp="1"/>
          </p:cNvSpPr>
          <p:nvPr>
            <p:ph type="ftr" sz="quarter" idx="11"/>
          </p:nvPr>
        </p:nvSpPr>
        <p:spPr/>
        <p:txBody>
          <a:bodyPr/>
          <a:lstStyle/>
          <a:p>
            <a:r>
              <a:rPr lang="en-CA"/>
              <a:t>Realizacija programa za unapređenje vodnih usluga u FBiH u 2023. godini i planirane aktivnosti za 2024. godinu</a:t>
            </a: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F63DBA1-709A-4066-BEEF-B899BC398533}" type="slidenum">
              <a:rPr lang="en-CA" smtClean="0"/>
              <a:pPr/>
              <a:t>‹#›</a:t>
            </a:fld>
            <a:endParaRPr lang="en-CA"/>
          </a:p>
        </p:txBody>
      </p:sp>
    </p:spTree>
    <p:extLst>
      <p:ext uri="{BB962C8B-B14F-4D97-AF65-F5344CB8AC3E}">
        <p14:creationId xmlns:p14="http://schemas.microsoft.com/office/powerpoint/2010/main" val="47927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8DC0C-EBDC-4193-96FD-530A571FAD1C}" type="datetime1">
              <a:rPr lang="hr-HR" smtClean="0"/>
              <a:t>29.2.2024.</a:t>
            </a:fld>
            <a:endParaRPr lang="en-CA"/>
          </a:p>
        </p:txBody>
      </p:sp>
      <p:sp>
        <p:nvSpPr>
          <p:cNvPr id="3" name="Footer Placeholder 2"/>
          <p:cNvSpPr>
            <a:spLocks noGrp="1"/>
          </p:cNvSpPr>
          <p:nvPr>
            <p:ph type="ftr" sz="quarter" idx="11"/>
          </p:nvPr>
        </p:nvSpPr>
        <p:spPr/>
        <p:txBody>
          <a:bodyPr/>
          <a:lstStyle/>
          <a:p>
            <a:r>
              <a:rPr lang="en-CA"/>
              <a:t>Realizacija programa za unapređenje vodnih usluga u FBiH u 2023. godini i planirane aktivnosti za 2024. godinu</a:t>
            </a: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F63DBA1-709A-4066-BEEF-B899BC398533}" type="slidenum">
              <a:rPr lang="en-CA" smtClean="0"/>
              <a:pPr/>
              <a:t>‹#›</a:t>
            </a:fld>
            <a:endParaRPr lang="en-CA"/>
          </a:p>
        </p:txBody>
      </p:sp>
    </p:spTree>
    <p:extLst>
      <p:ext uri="{BB962C8B-B14F-4D97-AF65-F5344CB8AC3E}">
        <p14:creationId xmlns:p14="http://schemas.microsoft.com/office/powerpoint/2010/main" val="377312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C82ABC-AE0C-4645-831B-619BC785CF64}" type="datetime1">
              <a:rPr lang="hr-HR" smtClean="0"/>
              <a:t>29.2.2024.</a:t>
            </a:fld>
            <a:endParaRPr lang="en-CA"/>
          </a:p>
        </p:txBody>
      </p:sp>
      <p:sp>
        <p:nvSpPr>
          <p:cNvPr id="6" name="Footer Placeholder 5"/>
          <p:cNvSpPr>
            <a:spLocks noGrp="1"/>
          </p:cNvSpPr>
          <p:nvPr>
            <p:ph type="ftr" sz="quarter" idx="11"/>
          </p:nvPr>
        </p:nvSpPr>
        <p:spPr/>
        <p:txBody>
          <a:bodyPr/>
          <a:lstStyle/>
          <a:p>
            <a:r>
              <a:rPr lang="en-CA"/>
              <a:t>Realizacija programa za unapređenje vodnih usluga u FBiH u 2023. godini i planirane aktivnosti za 2024. godinu</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F63DBA1-709A-4066-BEEF-B899BC398533}" type="slidenum">
              <a:rPr lang="en-CA" smtClean="0"/>
              <a:pPr/>
              <a:t>‹#›</a:t>
            </a:fld>
            <a:endParaRPr lang="en-CA"/>
          </a:p>
        </p:txBody>
      </p:sp>
    </p:spTree>
    <p:extLst>
      <p:ext uri="{BB962C8B-B14F-4D97-AF65-F5344CB8AC3E}">
        <p14:creationId xmlns:p14="http://schemas.microsoft.com/office/powerpoint/2010/main" val="54410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F5215C-6A11-4A02-B73B-401E09C85858}" type="datetime1">
              <a:rPr lang="hr-HR" smtClean="0"/>
              <a:t>29.2.2024.</a:t>
            </a:fld>
            <a:endParaRPr lang="en-CA"/>
          </a:p>
        </p:txBody>
      </p:sp>
      <p:sp>
        <p:nvSpPr>
          <p:cNvPr id="6" name="Footer Placeholder 5"/>
          <p:cNvSpPr>
            <a:spLocks noGrp="1"/>
          </p:cNvSpPr>
          <p:nvPr>
            <p:ph type="ftr" sz="quarter" idx="11"/>
          </p:nvPr>
        </p:nvSpPr>
        <p:spPr/>
        <p:txBody>
          <a:bodyPr/>
          <a:lstStyle/>
          <a:p>
            <a:r>
              <a:rPr lang="en-CA"/>
              <a:t>Realizacija programa za unapređenje vodnih usluga u FBiH u 2023. godini i planirane aktivnosti za 2024. godinu</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F63DBA1-709A-4066-BEEF-B899BC398533}" type="slidenum">
              <a:rPr lang="en-CA" smtClean="0"/>
              <a:pPr/>
              <a:t>‹#›</a:t>
            </a:fld>
            <a:endParaRPr lang="en-CA"/>
          </a:p>
        </p:txBody>
      </p:sp>
    </p:spTree>
    <p:extLst>
      <p:ext uri="{BB962C8B-B14F-4D97-AF65-F5344CB8AC3E}">
        <p14:creationId xmlns:p14="http://schemas.microsoft.com/office/powerpoint/2010/main" val="26279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AB6059D-A54A-45E3-BB06-4C1CEA39C07B}" type="datetime1">
              <a:rPr lang="hr-HR" smtClean="0"/>
              <a:t>29.2.2024.</a:t>
            </a:fld>
            <a:endParaRPr lang="hr-H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hr-HR"/>
              <a:t>Realizacija programa za unapređenje vodnih usluga u FBiH u 2023. godini i planirane aktivnosti za 2024. godinu</a:t>
            </a:r>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82DE1A5-A7F7-41C4-A7C2-600151B61DC6}" type="slidenum">
              <a:rPr lang="hr-HR" smtClean="0"/>
              <a:t>‹#›</a:t>
            </a:fld>
            <a:endParaRPr lang="hr-HR"/>
          </a:p>
        </p:txBody>
      </p:sp>
    </p:spTree>
    <p:extLst>
      <p:ext uri="{BB962C8B-B14F-4D97-AF65-F5344CB8AC3E}">
        <p14:creationId xmlns:p14="http://schemas.microsoft.com/office/powerpoint/2010/main" val="135552206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934564-36F4-149E-0FAE-9A0364777804}"/>
              </a:ext>
            </a:extLst>
          </p:cNvPr>
          <p:cNvSpPr>
            <a:spLocks noGrp="1"/>
          </p:cNvSpPr>
          <p:nvPr>
            <p:ph type="subTitle" idx="1"/>
          </p:nvPr>
        </p:nvSpPr>
        <p:spPr>
          <a:xfrm>
            <a:off x="1328057" y="5499463"/>
            <a:ext cx="8056710" cy="1358537"/>
          </a:xfrm>
        </p:spPr>
        <p:txBody>
          <a:bodyPr>
            <a:normAutofit fontScale="92500" lnSpcReduction="20000"/>
          </a:bodyPr>
          <a:lstStyle/>
          <a:p>
            <a:pPr algn="ctr">
              <a:spcBef>
                <a:spcPts val="450"/>
              </a:spcBef>
              <a:spcAft>
                <a:spcPts val="450"/>
              </a:spcAft>
              <a:tabLst>
                <a:tab pos="142399" algn="l"/>
              </a:tabLst>
            </a:pPr>
            <a:r>
              <a:rPr lang="bs-Latn-BA" sz="2000" b="1" i="1" dirty="0">
                <a:latin typeface="Myriad Pro"/>
                <a:ea typeface="Myriad Pro"/>
                <a:cs typeface="Myriad Pro"/>
              </a:rPr>
              <a:t>Prezentacija modela unosa vodnih objekata ( infrastrukture za pružanje vodnih usluga ) u poslovne knjige</a:t>
            </a:r>
          </a:p>
          <a:p>
            <a:pPr algn="ctr">
              <a:spcBef>
                <a:spcPts val="450"/>
              </a:spcBef>
              <a:spcAft>
                <a:spcPts val="450"/>
              </a:spcAft>
              <a:tabLst>
                <a:tab pos="142399" algn="l"/>
              </a:tabLst>
            </a:pPr>
            <a:r>
              <a:rPr lang="bs-Latn-BA" sz="2000" b="1" i="1" dirty="0">
                <a:latin typeface="Myriad Pro"/>
                <a:ea typeface="Myriad Pro"/>
                <a:cs typeface="Myriad Pro"/>
              </a:rPr>
              <a:t>Fuad Mešić, dipl.oec</a:t>
            </a:r>
          </a:p>
          <a:p>
            <a:pPr algn="ctr">
              <a:spcBef>
                <a:spcPts val="450"/>
              </a:spcBef>
              <a:spcAft>
                <a:spcPts val="450"/>
              </a:spcAft>
              <a:tabLst>
                <a:tab pos="142399" algn="l"/>
              </a:tabLst>
            </a:pPr>
            <a:r>
              <a:rPr lang="bs-Latn-BA" sz="1600" b="1" i="1" dirty="0">
                <a:latin typeface="Myriad Pro"/>
                <a:ea typeface="Myriad Pro"/>
                <a:cs typeface="Myriad Pro"/>
              </a:rPr>
              <a:t>176. Sjednica UO UPKP u FBiH, 29</a:t>
            </a:r>
            <a:r>
              <a:rPr lang="da-DK" sz="1600" b="1" i="1" dirty="0">
                <a:latin typeface="Myriad Pro"/>
                <a:ea typeface="Myriad Pro"/>
                <a:cs typeface="Myriad Pro"/>
              </a:rPr>
              <a:t>.</a:t>
            </a:r>
            <a:r>
              <a:rPr lang="bs-Latn-BA" sz="1600" b="1" i="1" dirty="0">
                <a:latin typeface="Myriad Pro"/>
                <a:ea typeface="Myriad Pro"/>
                <a:cs typeface="Myriad Pro"/>
              </a:rPr>
              <a:t>02</a:t>
            </a:r>
            <a:r>
              <a:rPr lang="da-DK" sz="1600" b="1" i="1" dirty="0">
                <a:latin typeface="Myriad Pro"/>
                <a:ea typeface="Myriad Pro"/>
                <a:cs typeface="Myriad Pro"/>
              </a:rPr>
              <a:t>.202</a:t>
            </a:r>
            <a:r>
              <a:rPr lang="bs-Latn-BA" sz="1600" b="1" i="1" dirty="0">
                <a:latin typeface="Myriad Pro"/>
                <a:ea typeface="Myriad Pro"/>
                <a:cs typeface="Myriad Pro"/>
              </a:rPr>
              <a:t>4</a:t>
            </a:r>
            <a:r>
              <a:rPr lang="da-DK" sz="1600" b="1" i="1" dirty="0">
                <a:latin typeface="Myriad Pro"/>
                <a:ea typeface="Myriad Pro"/>
                <a:cs typeface="Myriad Pro"/>
              </a:rPr>
              <a:t>. </a:t>
            </a:r>
            <a:r>
              <a:rPr lang="bs-Latn-BA" sz="1600" b="1" i="1" dirty="0">
                <a:latin typeface="Myriad Pro"/>
                <a:ea typeface="Myriad Pro"/>
                <a:cs typeface="Myriad Pro"/>
              </a:rPr>
              <a:t>godine</a:t>
            </a:r>
            <a:r>
              <a:rPr lang="da-DK" sz="1600" b="1" i="1" dirty="0">
                <a:latin typeface="Myriad Pro"/>
                <a:ea typeface="Myriad Pro"/>
                <a:cs typeface="Myriad Pro"/>
              </a:rPr>
              <a:t>, H</a:t>
            </a:r>
            <a:r>
              <a:rPr lang="bs-Latn-BA" sz="1600" b="1" i="1" dirty="0">
                <a:latin typeface="Myriad Pro"/>
                <a:ea typeface="Myriad Pro"/>
                <a:cs typeface="Myriad Pro"/>
              </a:rPr>
              <a:t>otel</a:t>
            </a:r>
            <a:r>
              <a:rPr lang="da-DK" sz="1600" b="1" i="1" dirty="0">
                <a:latin typeface="Myriad Pro"/>
                <a:ea typeface="Myriad Pro"/>
                <a:cs typeface="Myriad Pro"/>
              </a:rPr>
              <a:t> </a:t>
            </a:r>
            <a:r>
              <a:rPr lang="bs-Latn-BA" sz="1600" b="1" i="1" dirty="0">
                <a:latin typeface="Myriad Pro"/>
                <a:ea typeface="Myriad Pro"/>
                <a:cs typeface="Myriad Pro"/>
              </a:rPr>
              <a:t>Ibis styles</a:t>
            </a:r>
            <a:r>
              <a:rPr lang="da-DK" sz="1600" b="1" i="1" dirty="0">
                <a:latin typeface="Myriad Pro"/>
                <a:ea typeface="Myriad Pro"/>
                <a:cs typeface="Myriad Pro"/>
              </a:rPr>
              <a:t>, </a:t>
            </a:r>
            <a:r>
              <a:rPr lang="bs-Latn-BA" sz="1600" b="1" i="1" dirty="0">
                <a:latin typeface="Myriad Pro"/>
                <a:ea typeface="Myriad Pro"/>
                <a:cs typeface="Myriad Pro"/>
              </a:rPr>
              <a:t>Sarajevo</a:t>
            </a:r>
          </a:p>
          <a:p>
            <a:pPr algn="just">
              <a:spcBef>
                <a:spcPts val="450"/>
              </a:spcBef>
              <a:spcAft>
                <a:spcPts val="450"/>
              </a:spcAft>
              <a:tabLst>
                <a:tab pos="142399" algn="l"/>
              </a:tabLst>
            </a:pPr>
            <a:endParaRPr lang="bs-Latn-BA" sz="2000" i="1" dirty="0">
              <a:latin typeface="Myriad Pro"/>
              <a:ea typeface="Myriad Pro"/>
              <a:cs typeface="Myriad Pro"/>
            </a:endParaRPr>
          </a:p>
          <a:p>
            <a:pPr marL="257175" indent="-257175" algn="just">
              <a:spcBef>
                <a:spcPts val="450"/>
              </a:spcBef>
              <a:spcAft>
                <a:spcPts val="450"/>
              </a:spcAft>
              <a:buFont typeface="Symbol" panose="05050102010706020507" pitchFamily="18" charset="2"/>
              <a:buChar char=""/>
              <a:tabLst>
                <a:tab pos="142399" algn="l"/>
              </a:tabLst>
            </a:pPr>
            <a:endParaRPr lang="bs-Latn-BA" sz="825" i="1" dirty="0">
              <a:latin typeface="Myriad Pro"/>
              <a:ea typeface="Myriad Pro"/>
              <a:cs typeface="Myriad Pro"/>
            </a:endParaRPr>
          </a:p>
          <a:p>
            <a:endParaRPr lang="en-GB" dirty="0"/>
          </a:p>
        </p:txBody>
      </p:sp>
      <p:pic>
        <p:nvPicPr>
          <p:cNvPr id="4" name="Picture 3">
            <a:extLst>
              <a:ext uri="{FF2B5EF4-FFF2-40B4-BE49-F238E27FC236}">
                <a16:creationId xmlns:a16="http://schemas.microsoft.com/office/drawing/2014/main" id="{B332111E-BFE5-461D-AC41-453FBD4CD010}"/>
              </a:ext>
            </a:extLst>
          </p:cNvPr>
          <p:cNvPicPr>
            <a:picLocks noChangeAspect="1"/>
          </p:cNvPicPr>
          <p:nvPr/>
        </p:nvPicPr>
        <p:blipFill>
          <a:blip r:embed="rId2"/>
          <a:stretch>
            <a:fillRect/>
          </a:stretch>
        </p:blipFill>
        <p:spPr>
          <a:xfrm>
            <a:off x="80682" y="5915204"/>
            <a:ext cx="924230" cy="434022"/>
          </a:xfrm>
          <a:prstGeom prst="rect">
            <a:avLst/>
          </a:prstGeom>
        </p:spPr>
      </p:pic>
      <p:pic>
        <p:nvPicPr>
          <p:cNvPr id="2" name="Picture 4" descr="VIDEO: Janjićki slapovi na rijeci Bosni - Zenicablog">
            <a:extLst>
              <a:ext uri="{FF2B5EF4-FFF2-40B4-BE49-F238E27FC236}">
                <a16:creationId xmlns:a16="http://schemas.microsoft.com/office/drawing/2014/main" id="{E851E4AF-891F-BADE-46D9-F342C56F3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78" y="813707"/>
            <a:ext cx="8299268" cy="4498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86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5E85-6288-0CD3-BCAB-95B9474207F6}"/>
              </a:ext>
            </a:extLst>
          </p:cNvPr>
          <p:cNvSpPr>
            <a:spLocks noGrp="1"/>
          </p:cNvSpPr>
          <p:nvPr>
            <p:ph type="title"/>
          </p:nvPr>
        </p:nvSpPr>
        <p:spPr>
          <a:xfrm>
            <a:off x="449356" y="134471"/>
            <a:ext cx="7886700" cy="224117"/>
          </a:xfrm>
        </p:spPr>
        <p:txBody>
          <a:bodyPr>
            <a:noAutofit/>
          </a:bodyPr>
          <a:lstStyle/>
          <a:p>
            <a:pPr algn="ctr"/>
            <a:r>
              <a:rPr lang="hr-HR" sz="1600" b="1" dirty="0"/>
              <a:t>Prezentacija modela unosa vodnih objkata ( infrastrukture za pružanje vodnih usluga ) u poslovne knjige</a:t>
            </a:r>
          </a:p>
        </p:txBody>
      </p:sp>
      <p:sp useBgFill="1">
        <p:nvSpPr>
          <p:cNvPr id="3" name="Content Placeholder 2">
            <a:extLst>
              <a:ext uri="{FF2B5EF4-FFF2-40B4-BE49-F238E27FC236}">
                <a16:creationId xmlns:a16="http://schemas.microsoft.com/office/drawing/2014/main" id="{AE6CEB00-0D78-8946-6765-CDB2EB7735F9}"/>
              </a:ext>
            </a:extLst>
          </p:cNvPr>
          <p:cNvSpPr>
            <a:spLocks noGrp="1"/>
          </p:cNvSpPr>
          <p:nvPr>
            <p:ph idx="1"/>
          </p:nvPr>
        </p:nvSpPr>
        <p:spPr>
          <a:xfrm>
            <a:off x="610720" y="932329"/>
            <a:ext cx="7886700" cy="5405718"/>
          </a:xfrm>
        </p:spPr>
        <p:txBody>
          <a:bodyPr/>
          <a:lstStyle/>
          <a:p>
            <a:pPr marL="0" indent="0">
              <a:buNone/>
            </a:pPr>
            <a:endParaRPr lang="bs-Latn-BA" dirty="0"/>
          </a:p>
          <a:p>
            <a:pPr marL="0" indent="0">
              <a:buNone/>
            </a:pPr>
            <a:endParaRPr lang="bs-Latn-BA" dirty="0"/>
          </a:p>
          <a:p>
            <a:pPr marL="0" indent="0">
              <a:buNone/>
            </a:pPr>
            <a:r>
              <a:rPr lang="bs-Latn-BA" b="1" dirty="0"/>
              <a:t>5.      Vanbilansna evidencija</a:t>
            </a:r>
          </a:p>
          <a:p>
            <a:pPr marL="0" indent="0">
              <a:buNone/>
            </a:pPr>
            <a:endParaRPr lang="bs-Latn-BA" b="1" dirty="0"/>
          </a:p>
          <a:p>
            <a:pPr marL="0" indent="0">
              <a:buNone/>
            </a:pPr>
            <a:r>
              <a:rPr lang="bs-Latn-BA" b="1" dirty="0"/>
              <a:t>Vodni objekti su evidentirani u vanbilansnoj evidenciji preduzeća na klasi 8. ili u pomoćnoj knjizi.</a:t>
            </a:r>
          </a:p>
          <a:p>
            <a:pPr marL="0" indent="0">
              <a:buNone/>
            </a:pPr>
            <a:r>
              <a:rPr lang="bs-Latn-BA" b="1" dirty="0"/>
              <a:t>Na navedena vodne objekte preduzeće ne može da vrši obračun amortizacije i ne može istu uključiti u cijenu vodnih usluga.</a:t>
            </a:r>
          </a:p>
          <a:p>
            <a:pPr marL="0" indent="0">
              <a:buNone/>
            </a:pPr>
            <a:r>
              <a:rPr lang="bs-Latn-BA" b="1" dirty="0"/>
              <a:t>Vodna preduzeća su prisiljena da navedene vodne objekte (ne)održavaju u funkcionalnom stanju o vlastitom trošku, bez mogućnosti knjiženja ulaznog PDV zbog održavanja tuđih sredstava.</a:t>
            </a:r>
          </a:p>
          <a:p>
            <a:pPr marL="0" indent="0">
              <a:buNone/>
            </a:pPr>
            <a:r>
              <a:rPr lang="bs-Latn-BA" b="1" dirty="0"/>
              <a:t>Sa stanovišta Zakona o javnim preduzećima vrlo upitna opravdanost ulaganja u tuđa sredstva, a sa stanovišta poreza na dobit ova ulaganja nisu poreski prihvatljivi rashodi.</a:t>
            </a:r>
          </a:p>
        </p:txBody>
      </p:sp>
      <p:sp>
        <p:nvSpPr>
          <p:cNvPr id="5" name="Footer Placeholder 4">
            <a:extLst>
              <a:ext uri="{FF2B5EF4-FFF2-40B4-BE49-F238E27FC236}">
                <a16:creationId xmlns:a16="http://schemas.microsoft.com/office/drawing/2014/main" id="{19B7F435-6466-1EF6-21CC-47EDD519FBAC}"/>
              </a:ext>
            </a:extLst>
          </p:cNvPr>
          <p:cNvSpPr>
            <a:spLocks noGrp="1"/>
          </p:cNvSpPr>
          <p:nvPr>
            <p:ph type="ftr" sz="quarter" idx="11"/>
          </p:nvPr>
        </p:nvSpPr>
        <p:spPr>
          <a:xfrm>
            <a:off x="546847" y="6499412"/>
            <a:ext cx="7906871" cy="268941"/>
          </a:xfrm>
        </p:spPr>
        <p:txBody>
          <a:bodyPr/>
          <a:lstStyle/>
          <a:p>
            <a:pPr algn="ctr"/>
            <a:r>
              <a:rPr lang="bs-Latn-BA" sz="1400" b="1" i="1" dirty="0">
                <a:latin typeface="Myriad Pro"/>
                <a:ea typeface="Myriad Pro"/>
                <a:cs typeface="Myriad Pro"/>
              </a:rPr>
              <a:t>176. Sjednica UO UPKP u FBiH, 29</a:t>
            </a:r>
            <a:r>
              <a:rPr lang="da-DK" sz="1400" b="1" i="1" dirty="0">
                <a:latin typeface="Myriad Pro"/>
                <a:ea typeface="Myriad Pro"/>
                <a:cs typeface="Myriad Pro"/>
              </a:rPr>
              <a:t>.</a:t>
            </a:r>
            <a:r>
              <a:rPr lang="bs-Latn-BA" sz="1400" b="1" i="1" dirty="0">
                <a:latin typeface="Myriad Pro"/>
                <a:ea typeface="Myriad Pro"/>
                <a:cs typeface="Myriad Pro"/>
              </a:rPr>
              <a:t>02</a:t>
            </a:r>
            <a:r>
              <a:rPr lang="da-DK" sz="1400" b="1" i="1" dirty="0">
                <a:latin typeface="Myriad Pro"/>
                <a:ea typeface="Myriad Pro"/>
                <a:cs typeface="Myriad Pro"/>
              </a:rPr>
              <a:t>.202</a:t>
            </a:r>
            <a:r>
              <a:rPr lang="bs-Latn-BA" sz="1400" b="1" i="1" dirty="0">
                <a:latin typeface="Myriad Pro"/>
                <a:ea typeface="Myriad Pro"/>
                <a:cs typeface="Myriad Pro"/>
              </a:rPr>
              <a:t>4</a:t>
            </a:r>
            <a:r>
              <a:rPr lang="da-DK" sz="1400" b="1" i="1" dirty="0">
                <a:latin typeface="Myriad Pro"/>
                <a:ea typeface="Myriad Pro"/>
                <a:cs typeface="Myriad Pro"/>
              </a:rPr>
              <a:t>. </a:t>
            </a:r>
            <a:r>
              <a:rPr lang="bs-Latn-BA" sz="1400" b="1" i="1" dirty="0">
                <a:latin typeface="Myriad Pro"/>
                <a:ea typeface="Myriad Pro"/>
                <a:cs typeface="Myriad Pro"/>
              </a:rPr>
              <a:t>godine</a:t>
            </a:r>
            <a:r>
              <a:rPr lang="da-DK" sz="1400" b="1" i="1" dirty="0">
                <a:latin typeface="Myriad Pro"/>
                <a:ea typeface="Myriad Pro"/>
                <a:cs typeface="Myriad Pro"/>
              </a:rPr>
              <a:t>, H</a:t>
            </a:r>
            <a:r>
              <a:rPr lang="bs-Latn-BA" sz="1400" b="1" i="1" dirty="0">
                <a:latin typeface="Myriad Pro"/>
                <a:ea typeface="Myriad Pro"/>
                <a:cs typeface="Myriad Pro"/>
              </a:rPr>
              <a:t>otel</a:t>
            </a:r>
            <a:r>
              <a:rPr lang="da-DK" sz="1400" b="1" i="1" dirty="0">
                <a:latin typeface="Myriad Pro"/>
                <a:ea typeface="Myriad Pro"/>
                <a:cs typeface="Myriad Pro"/>
              </a:rPr>
              <a:t> </a:t>
            </a:r>
            <a:r>
              <a:rPr lang="bs-Latn-BA" sz="1400" b="1" i="1" dirty="0">
                <a:latin typeface="Myriad Pro"/>
                <a:ea typeface="Myriad Pro"/>
                <a:cs typeface="Myriad Pro"/>
              </a:rPr>
              <a:t>Ibis styles</a:t>
            </a:r>
            <a:r>
              <a:rPr lang="da-DK" sz="1400" b="1" i="1" dirty="0">
                <a:latin typeface="Myriad Pro"/>
                <a:ea typeface="Myriad Pro"/>
                <a:cs typeface="Myriad Pro"/>
              </a:rPr>
              <a:t>, </a:t>
            </a:r>
            <a:r>
              <a:rPr lang="bs-Latn-BA" sz="1400" b="1" i="1" dirty="0">
                <a:latin typeface="Myriad Pro"/>
                <a:ea typeface="Myriad Pro"/>
                <a:cs typeface="Myriad Pro"/>
              </a:rPr>
              <a:t>Saraje</a:t>
            </a:r>
            <a:endParaRPr lang="hr-HR" sz="1300" b="1" dirty="0"/>
          </a:p>
        </p:txBody>
      </p:sp>
    </p:spTree>
    <p:extLst>
      <p:ext uri="{BB962C8B-B14F-4D97-AF65-F5344CB8AC3E}">
        <p14:creationId xmlns:p14="http://schemas.microsoft.com/office/powerpoint/2010/main" val="1379777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5E85-6288-0CD3-BCAB-95B9474207F6}"/>
              </a:ext>
            </a:extLst>
          </p:cNvPr>
          <p:cNvSpPr>
            <a:spLocks noGrp="1"/>
          </p:cNvSpPr>
          <p:nvPr>
            <p:ph type="title"/>
          </p:nvPr>
        </p:nvSpPr>
        <p:spPr>
          <a:xfrm>
            <a:off x="449356" y="134471"/>
            <a:ext cx="7886700" cy="224117"/>
          </a:xfrm>
        </p:spPr>
        <p:txBody>
          <a:bodyPr>
            <a:noAutofit/>
          </a:bodyPr>
          <a:lstStyle/>
          <a:p>
            <a:pPr algn="ctr"/>
            <a:r>
              <a:rPr lang="hr-HR" sz="1600" b="1" dirty="0"/>
              <a:t>Prezentacija modela unosa vodnih objkata ( infrastrukture za pružanje vodnih usluga ) u poslovne knjige</a:t>
            </a:r>
          </a:p>
        </p:txBody>
      </p:sp>
      <p:sp useBgFill="1">
        <p:nvSpPr>
          <p:cNvPr id="3" name="Content Placeholder 2">
            <a:extLst>
              <a:ext uri="{FF2B5EF4-FFF2-40B4-BE49-F238E27FC236}">
                <a16:creationId xmlns:a16="http://schemas.microsoft.com/office/drawing/2014/main" id="{AE6CEB00-0D78-8946-6765-CDB2EB7735F9}"/>
              </a:ext>
            </a:extLst>
          </p:cNvPr>
          <p:cNvSpPr>
            <a:spLocks noGrp="1"/>
          </p:cNvSpPr>
          <p:nvPr>
            <p:ph idx="1"/>
          </p:nvPr>
        </p:nvSpPr>
        <p:spPr>
          <a:xfrm>
            <a:off x="610720" y="932329"/>
            <a:ext cx="7886700" cy="5405718"/>
          </a:xfrm>
        </p:spPr>
        <p:txBody>
          <a:bodyPr>
            <a:normAutofit fontScale="92500" lnSpcReduction="10000"/>
          </a:bodyPr>
          <a:lstStyle/>
          <a:p>
            <a:pPr marL="0" indent="0">
              <a:buNone/>
            </a:pPr>
            <a:endParaRPr lang="bs-Latn-BA" dirty="0"/>
          </a:p>
          <a:p>
            <a:pPr marL="0" indent="0">
              <a:buNone/>
            </a:pPr>
            <a:endParaRPr lang="bs-Latn-BA" dirty="0"/>
          </a:p>
          <a:p>
            <a:pPr marL="0" indent="0">
              <a:buNone/>
            </a:pPr>
            <a:r>
              <a:rPr lang="bs-Latn-BA" b="1" dirty="0"/>
              <a:t>6.      Koncesija</a:t>
            </a:r>
          </a:p>
          <a:p>
            <a:pPr marL="0" indent="0">
              <a:buNone/>
            </a:pPr>
            <a:r>
              <a:rPr lang="bs-Latn-BA" b="1" dirty="0"/>
              <a:t>Prema Zakonu o koncesijama, koncesija predstavlja pravo korištenja prirodnog bogatstva ili dobra, ili pravo na obavljanje određenih djelatnosti na području Kantona koje domaćoj ili stranoj pravnoj osobi ustupa nadležni kantonalni organ, pod uslovima utvrđenim zakonom i drugim propisima, uz odgovarajuću naknadu.</a:t>
            </a:r>
          </a:p>
          <a:p>
            <a:pPr marL="0" indent="0">
              <a:buNone/>
            </a:pPr>
            <a:r>
              <a:rPr lang="bs-Latn-BA" b="1" dirty="0"/>
              <a:t>Zakonom o koncesijama FBiH definisano je članom 3. da predmet koncesija može biti i pravo obavljanja djelatnosti komunalnih i drugih javnih službi što se utvrđuje propisom kantona.</a:t>
            </a:r>
          </a:p>
          <a:p>
            <a:pPr marL="0" indent="0">
              <a:buNone/>
            </a:pPr>
            <a:r>
              <a:rPr lang="bs-Latn-BA" b="1" dirty="0"/>
              <a:t>Nadležnost za dodjelu koncesije u FBiH: Odluku o pristupanju dodjeli koncesije za određeno dobro kao i određivanju koncesora donosi Vlada Kantona na prijedlog resornog ministra. Prije donošenja odluke o pristupanju dodjeli koncesije za komunalne djelatnosti, Vlada Kantona će tražiti saglasnost općinskog vijeća na čijem se području nalazi predmet koncesije. Zahtjev za provođenje postupka davanja koncesije može podnijeti svako domaće ili strano pravno lice putem nadležnog ministarstva.</a:t>
            </a:r>
          </a:p>
          <a:p>
            <a:pPr marL="0" indent="0">
              <a:buNone/>
            </a:pPr>
            <a:endParaRPr lang="bs-Latn-BA" b="1" dirty="0"/>
          </a:p>
        </p:txBody>
      </p:sp>
      <p:sp>
        <p:nvSpPr>
          <p:cNvPr id="5" name="Footer Placeholder 4">
            <a:extLst>
              <a:ext uri="{FF2B5EF4-FFF2-40B4-BE49-F238E27FC236}">
                <a16:creationId xmlns:a16="http://schemas.microsoft.com/office/drawing/2014/main" id="{19B7F435-6466-1EF6-21CC-47EDD519FBAC}"/>
              </a:ext>
            </a:extLst>
          </p:cNvPr>
          <p:cNvSpPr>
            <a:spLocks noGrp="1"/>
          </p:cNvSpPr>
          <p:nvPr>
            <p:ph type="ftr" sz="quarter" idx="11"/>
          </p:nvPr>
        </p:nvSpPr>
        <p:spPr>
          <a:xfrm>
            <a:off x="546847" y="6499412"/>
            <a:ext cx="7906871" cy="268941"/>
          </a:xfrm>
        </p:spPr>
        <p:txBody>
          <a:bodyPr/>
          <a:lstStyle/>
          <a:p>
            <a:pPr algn="ctr"/>
            <a:r>
              <a:rPr lang="bs-Latn-BA" sz="1400" b="1" i="1" dirty="0">
                <a:latin typeface="Myriad Pro"/>
                <a:ea typeface="Myriad Pro"/>
                <a:cs typeface="Myriad Pro"/>
              </a:rPr>
              <a:t>176. Sjednica UO UPKP u FBiH, 29</a:t>
            </a:r>
            <a:r>
              <a:rPr lang="da-DK" sz="1400" b="1" i="1" dirty="0">
                <a:latin typeface="Myriad Pro"/>
                <a:ea typeface="Myriad Pro"/>
                <a:cs typeface="Myriad Pro"/>
              </a:rPr>
              <a:t>.</a:t>
            </a:r>
            <a:r>
              <a:rPr lang="bs-Latn-BA" sz="1400" b="1" i="1" dirty="0">
                <a:latin typeface="Myriad Pro"/>
                <a:ea typeface="Myriad Pro"/>
                <a:cs typeface="Myriad Pro"/>
              </a:rPr>
              <a:t>02</a:t>
            </a:r>
            <a:r>
              <a:rPr lang="da-DK" sz="1400" b="1" i="1" dirty="0">
                <a:latin typeface="Myriad Pro"/>
                <a:ea typeface="Myriad Pro"/>
                <a:cs typeface="Myriad Pro"/>
              </a:rPr>
              <a:t>.202</a:t>
            </a:r>
            <a:r>
              <a:rPr lang="bs-Latn-BA" sz="1400" b="1" i="1" dirty="0">
                <a:latin typeface="Myriad Pro"/>
                <a:ea typeface="Myriad Pro"/>
                <a:cs typeface="Myriad Pro"/>
              </a:rPr>
              <a:t>4</a:t>
            </a:r>
            <a:r>
              <a:rPr lang="da-DK" sz="1400" b="1" i="1" dirty="0">
                <a:latin typeface="Myriad Pro"/>
                <a:ea typeface="Myriad Pro"/>
                <a:cs typeface="Myriad Pro"/>
              </a:rPr>
              <a:t>. </a:t>
            </a:r>
            <a:r>
              <a:rPr lang="bs-Latn-BA" sz="1400" b="1" i="1" dirty="0">
                <a:latin typeface="Myriad Pro"/>
                <a:ea typeface="Myriad Pro"/>
                <a:cs typeface="Myriad Pro"/>
              </a:rPr>
              <a:t>godine</a:t>
            </a:r>
            <a:r>
              <a:rPr lang="da-DK" sz="1400" b="1" i="1" dirty="0">
                <a:latin typeface="Myriad Pro"/>
                <a:ea typeface="Myriad Pro"/>
                <a:cs typeface="Myriad Pro"/>
              </a:rPr>
              <a:t>, H</a:t>
            </a:r>
            <a:r>
              <a:rPr lang="bs-Latn-BA" sz="1400" b="1" i="1" dirty="0">
                <a:latin typeface="Myriad Pro"/>
                <a:ea typeface="Myriad Pro"/>
                <a:cs typeface="Myriad Pro"/>
              </a:rPr>
              <a:t>otel</a:t>
            </a:r>
            <a:r>
              <a:rPr lang="da-DK" sz="1400" b="1" i="1" dirty="0">
                <a:latin typeface="Myriad Pro"/>
                <a:ea typeface="Myriad Pro"/>
                <a:cs typeface="Myriad Pro"/>
              </a:rPr>
              <a:t> </a:t>
            </a:r>
            <a:r>
              <a:rPr lang="bs-Latn-BA" sz="1400" b="1" i="1" dirty="0">
                <a:latin typeface="Myriad Pro"/>
                <a:ea typeface="Myriad Pro"/>
                <a:cs typeface="Myriad Pro"/>
              </a:rPr>
              <a:t>Ibis styles</a:t>
            </a:r>
            <a:r>
              <a:rPr lang="da-DK" sz="1400" b="1" i="1" dirty="0">
                <a:latin typeface="Myriad Pro"/>
                <a:ea typeface="Myriad Pro"/>
                <a:cs typeface="Myriad Pro"/>
              </a:rPr>
              <a:t>, </a:t>
            </a:r>
            <a:r>
              <a:rPr lang="bs-Latn-BA" sz="1400" b="1" i="1" dirty="0">
                <a:latin typeface="Myriad Pro"/>
                <a:ea typeface="Myriad Pro"/>
                <a:cs typeface="Myriad Pro"/>
              </a:rPr>
              <a:t>Saraje</a:t>
            </a:r>
            <a:endParaRPr lang="hr-HR" sz="1300" b="1" dirty="0"/>
          </a:p>
        </p:txBody>
      </p:sp>
    </p:spTree>
    <p:extLst>
      <p:ext uri="{BB962C8B-B14F-4D97-AF65-F5344CB8AC3E}">
        <p14:creationId xmlns:p14="http://schemas.microsoft.com/office/powerpoint/2010/main" val="2503392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5E85-6288-0CD3-BCAB-95B9474207F6}"/>
              </a:ext>
            </a:extLst>
          </p:cNvPr>
          <p:cNvSpPr>
            <a:spLocks noGrp="1"/>
          </p:cNvSpPr>
          <p:nvPr>
            <p:ph type="title"/>
          </p:nvPr>
        </p:nvSpPr>
        <p:spPr>
          <a:xfrm>
            <a:off x="449356" y="134471"/>
            <a:ext cx="7886700" cy="224117"/>
          </a:xfrm>
        </p:spPr>
        <p:txBody>
          <a:bodyPr>
            <a:noAutofit/>
          </a:bodyPr>
          <a:lstStyle/>
          <a:p>
            <a:pPr algn="ctr"/>
            <a:r>
              <a:rPr lang="hr-HR" sz="1600" b="1" dirty="0"/>
              <a:t>Prezentacija modela unosa vodnih objkata ( infrastrukture za pružanje vodnih usluga ) u poslovne knjige</a:t>
            </a:r>
          </a:p>
        </p:txBody>
      </p:sp>
      <p:sp useBgFill="1">
        <p:nvSpPr>
          <p:cNvPr id="3" name="Content Placeholder 2">
            <a:extLst>
              <a:ext uri="{FF2B5EF4-FFF2-40B4-BE49-F238E27FC236}">
                <a16:creationId xmlns:a16="http://schemas.microsoft.com/office/drawing/2014/main" id="{AE6CEB00-0D78-8946-6765-CDB2EB7735F9}"/>
              </a:ext>
            </a:extLst>
          </p:cNvPr>
          <p:cNvSpPr>
            <a:spLocks noGrp="1"/>
          </p:cNvSpPr>
          <p:nvPr>
            <p:ph idx="1"/>
          </p:nvPr>
        </p:nvSpPr>
        <p:spPr>
          <a:xfrm>
            <a:off x="610720" y="932329"/>
            <a:ext cx="7886700" cy="5405718"/>
          </a:xfrm>
        </p:spPr>
        <p:txBody>
          <a:bodyPr/>
          <a:lstStyle/>
          <a:p>
            <a:pPr marL="0" indent="0">
              <a:buNone/>
            </a:pPr>
            <a:endParaRPr lang="bs-Latn-BA" dirty="0"/>
          </a:p>
          <a:p>
            <a:pPr marL="0" indent="0">
              <a:buNone/>
            </a:pPr>
            <a:endParaRPr lang="bs-Latn-BA" dirty="0"/>
          </a:p>
          <a:p>
            <a:pPr marL="0" indent="0">
              <a:buNone/>
            </a:pPr>
            <a:r>
              <a:rPr lang="bs-Latn-BA" b="1" dirty="0"/>
              <a:t>Ovaj model može biti korišten u budućnosti prilikom izgradnje novih vodnih objekata ( npr. postrojenja za tretman otpadnih voda ili drugih vodnih objekata ), ali isti nije primjenjiv u slučajevima kada su već izgrađeni vodni objekti i priključeni na sistem kojim upravlja vodno preduzeće.</a:t>
            </a:r>
          </a:p>
          <a:p>
            <a:pPr marL="0" indent="0">
              <a:buNone/>
            </a:pPr>
            <a:endParaRPr lang="bs-Latn-BA" b="1" dirty="0"/>
          </a:p>
          <a:p>
            <a:pPr marL="0" indent="0">
              <a:buNone/>
            </a:pPr>
            <a:endParaRPr lang="bs-Latn-BA" b="1" dirty="0"/>
          </a:p>
        </p:txBody>
      </p:sp>
      <p:sp>
        <p:nvSpPr>
          <p:cNvPr id="5" name="Footer Placeholder 4">
            <a:extLst>
              <a:ext uri="{FF2B5EF4-FFF2-40B4-BE49-F238E27FC236}">
                <a16:creationId xmlns:a16="http://schemas.microsoft.com/office/drawing/2014/main" id="{19B7F435-6466-1EF6-21CC-47EDD519FBAC}"/>
              </a:ext>
            </a:extLst>
          </p:cNvPr>
          <p:cNvSpPr>
            <a:spLocks noGrp="1"/>
          </p:cNvSpPr>
          <p:nvPr>
            <p:ph type="ftr" sz="quarter" idx="11"/>
          </p:nvPr>
        </p:nvSpPr>
        <p:spPr>
          <a:xfrm>
            <a:off x="546847" y="6499412"/>
            <a:ext cx="7906871" cy="268941"/>
          </a:xfrm>
        </p:spPr>
        <p:txBody>
          <a:bodyPr/>
          <a:lstStyle/>
          <a:p>
            <a:pPr algn="ctr"/>
            <a:r>
              <a:rPr lang="bs-Latn-BA" sz="1400" b="1" i="1" dirty="0">
                <a:latin typeface="Myriad Pro"/>
                <a:ea typeface="Myriad Pro"/>
                <a:cs typeface="Myriad Pro"/>
              </a:rPr>
              <a:t>176. Sjednica UO UPKP u FBiH, 29</a:t>
            </a:r>
            <a:r>
              <a:rPr lang="da-DK" sz="1400" b="1" i="1" dirty="0">
                <a:latin typeface="Myriad Pro"/>
                <a:ea typeface="Myriad Pro"/>
                <a:cs typeface="Myriad Pro"/>
              </a:rPr>
              <a:t>.</a:t>
            </a:r>
            <a:r>
              <a:rPr lang="bs-Latn-BA" sz="1400" b="1" i="1" dirty="0">
                <a:latin typeface="Myriad Pro"/>
                <a:ea typeface="Myriad Pro"/>
                <a:cs typeface="Myriad Pro"/>
              </a:rPr>
              <a:t>02</a:t>
            </a:r>
            <a:r>
              <a:rPr lang="da-DK" sz="1400" b="1" i="1" dirty="0">
                <a:latin typeface="Myriad Pro"/>
                <a:ea typeface="Myriad Pro"/>
                <a:cs typeface="Myriad Pro"/>
              </a:rPr>
              <a:t>.202</a:t>
            </a:r>
            <a:r>
              <a:rPr lang="bs-Latn-BA" sz="1400" b="1" i="1" dirty="0">
                <a:latin typeface="Myriad Pro"/>
                <a:ea typeface="Myriad Pro"/>
                <a:cs typeface="Myriad Pro"/>
              </a:rPr>
              <a:t>4</a:t>
            </a:r>
            <a:r>
              <a:rPr lang="da-DK" sz="1400" b="1" i="1" dirty="0">
                <a:latin typeface="Myriad Pro"/>
                <a:ea typeface="Myriad Pro"/>
                <a:cs typeface="Myriad Pro"/>
              </a:rPr>
              <a:t>. </a:t>
            </a:r>
            <a:r>
              <a:rPr lang="bs-Latn-BA" sz="1400" b="1" i="1" dirty="0">
                <a:latin typeface="Myriad Pro"/>
                <a:ea typeface="Myriad Pro"/>
                <a:cs typeface="Myriad Pro"/>
              </a:rPr>
              <a:t>godine</a:t>
            </a:r>
            <a:r>
              <a:rPr lang="da-DK" sz="1400" b="1" i="1" dirty="0">
                <a:latin typeface="Myriad Pro"/>
                <a:ea typeface="Myriad Pro"/>
                <a:cs typeface="Myriad Pro"/>
              </a:rPr>
              <a:t>, H</a:t>
            </a:r>
            <a:r>
              <a:rPr lang="bs-Latn-BA" sz="1400" b="1" i="1" dirty="0">
                <a:latin typeface="Myriad Pro"/>
                <a:ea typeface="Myriad Pro"/>
                <a:cs typeface="Myriad Pro"/>
              </a:rPr>
              <a:t>otel</a:t>
            </a:r>
            <a:r>
              <a:rPr lang="da-DK" sz="1400" b="1" i="1" dirty="0">
                <a:latin typeface="Myriad Pro"/>
                <a:ea typeface="Myriad Pro"/>
                <a:cs typeface="Myriad Pro"/>
              </a:rPr>
              <a:t> </a:t>
            </a:r>
            <a:r>
              <a:rPr lang="bs-Latn-BA" sz="1400" b="1" i="1" dirty="0">
                <a:latin typeface="Myriad Pro"/>
                <a:ea typeface="Myriad Pro"/>
                <a:cs typeface="Myriad Pro"/>
              </a:rPr>
              <a:t>Ibis styles</a:t>
            </a:r>
            <a:r>
              <a:rPr lang="da-DK" sz="1400" b="1" i="1" dirty="0">
                <a:latin typeface="Myriad Pro"/>
                <a:ea typeface="Myriad Pro"/>
                <a:cs typeface="Myriad Pro"/>
              </a:rPr>
              <a:t>, </a:t>
            </a:r>
            <a:r>
              <a:rPr lang="bs-Latn-BA" sz="1400" b="1" i="1" dirty="0">
                <a:latin typeface="Myriad Pro"/>
                <a:ea typeface="Myriad Pro"/>
                <a:cs typeface="Myriad Pro"/>
              </a:rPr>
              <a:t>Saraje</a:t>
            </a:r>
            <a:endParaRPr lang="hr-HR" sz="1300" b="1" dirty="0"/>
          </a:p>
        </p:txBody>
      </p:sp>
    </p:spTree>
    <p:extLst>
      <p:ext uri="{BB962C8B-B14F-4D97-AF65-F5344CB8AC3E}">
        <p14:creationId xmlns:p14="http://schemas.microsoft.com/office/powerpoint/2010/main" val="2216108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5E85-6288-0CD3-BCAB-95B9474207F6}"/>
              </a:ext>
            </a:extLst>
          </p:cNvPr>
          <p:cNvSpPr>
            <a:spLocks noGrp="1"/>
          </p:cNvSpPr>
          <p:nvPr>
            <p:ph type="title"/>
          </p:nvPr>
        </p:nvSpPr>
        <p:spPr>
          <a:xfrm>
            <a:off x="449356" y="134471"/>
            <a:ext cx="7886700" cy="224117"/>
          </a:xfrm>
        </p:spPr>
        <p:txBody>
          <a:bodyPr>
            <a:noAutofit/>
          </a:bodyPr>
          <a:lstStyle/>
          <a:p>
            <a:pPr algn="ctr"/>
            <a:r>
              <a:rPr lang="hr-HR" sz="1600" b="1" dirty="0"/>
              <a:t>Prezentacija modela unosa vodnih objkata ( infrastrukture za pružanje vodnih usluga ) u poslovne knjige</a:t>
            </a:r>
          </a:p>
        </p:txBody>
      </p:sp>
      <p:sp useBgFill="1">
        <p:nvSpPr>
          <p:cNvPr id="3" name="Content Placeholder 2">
            <a:extLst>
              <a:ext uri="{FF2B5EF4-FFF2-40B4-BE49-F238E27FC236}">
                <a16:creationId xmlns:a16="http://schemas.microsoft.com/office/drawing/2014/main" id="{AE6CEB00-0D78-8946-6765-CDB2EB7735F9}"/>
              </a:ext>
            </a:extLst>
          </p:cNvPr>
          <p:cNvSpPr>
            <a:spLocks noGrp="1"/>
          </p:cNvSpPr>
          <p:nvPr>
            <p:ph idx="1"/>
          </p:nvPr>
        </p:nvSpPr>
        <p:spPr>
          <a:xfrm>
            <a:off x="610720" y="932329"/>
            <a:ext cx="7886700" cy="5405718"/>
          </a:xfrm>
        </p:spPr>
        <p:txBody>
          <a:bodyPr/>
          <a:lstStyle/>
          <a:p>
            <a:pPr marL="0" indent="0">
              <a:buNone/>
            </a:pPr>
            <a:endParaRPr lang="bs-Latn-BA" dirty="0"/>
          </a:p>
          <a:p>
            <a:pPr marL="0" indent="0">
              <a:buNone/>
            </a:pPr>
            <a:endParaRPr lang="bs-Latn-BA" dirty="0"/>
          </a:p>
          <a:p>
            <a:pPr marL="0" indent="0">
              <a:buNone/>
            </a:pPr>
            <a:r>
              <a:rPr lang="bs-Latn-BA" b="1" dirty="0"/>
              <a:t>7.      Kombinovani model</a:t>
            </a:r>
          </a:p>
          <a:p>
            <a:pPr marL="0" indent="0">
              <a:buNone/>
            </a:pPr>
            <a:r>
              <a:rPr lang="bs-Latn-BA" b="1" dirty="0"/>
              <a:t>Ovaj model u suštini predstavlja kobinaciju dva ili više gore navedenama modela.</a:t>
            </a:r>
          </a:p>
          <a:p>
            <a:pPr marL="0" indent="0">
              <a:buNone/>
            </a:pPr>
            <a:r>
              <a:rPr lang="bs-Latn-BA" b="1" dirty="0"/>
              <a:t>S o zirom na različite izvore dugotrajne imovine u većini slučajeva imat ćemo knjižena neka od vodnih dobra kao kapital preduzeća, neka kao donacije, neka kao najam ili pravo korištenja.</a:t>
            </a:r>
          </a:p>
          <a:p>
            <a:pPr marL="0" indent="0">
              <a:buNone/>
            </a:pPr>
            <a:r>
              <a:rPr lang="bs-Latn-BA" b="1" dirty="0"/>
              <a:t>Nacrtom Zakona o vodnim uslugama predviđeno da se u periuodu od 10 godina uknjiže svi vodni objekti koji se nalaze u vanbilansoj evidenciji ili ih uopće nema evidentiranih u poslovnim knjigama.</a:t>
            </a:r>
          </a:p>
          <a:p>
            <a:pPr marL="0" indent="0">
              <a:buNone/>
            </a:pPr>
            <a:endParaRPr lang="bs-Latn-BA" b="1" dirty="0"/>
          </a:p>
        </p:txBody>
      </p:sp>
      <p:sp>
        <p:nvSpPr>
          <p:cNvPr id="5" name="Footer Placeholder 4">
            <a:extLst>
              <a:ext uri="{FF2B5EF4-FFF2-40B4-BE49-F238E27FC236}">
                <a16:creationId xmlns:a16="http://schemas.microsoft.com/office/drawing/2014/main" id="{19B7F435-6466-1EF6-21CC-47EDD519FBAC}"/>
              </a:ext>
            </a:extLst>
          </p:cNvPr>
          <p:cNvSpPr>
            <a:spLocks noGrp="1"/>
          </p:cNvSpPr>
          <p:nvPr>
            <p:ph type="ftr" sz="quarter" idx="11"/>
          </p:nvPr>
        </p:nvSpPr>
        <p:spPr>
          <a:xfrm>
            <a:off x="546847" y="6499412"/>
            <a:ext cx="7906871" cy="268941"/>
          </a:xfrm>
        </p:spPr>
        <p:txBody>
          <a:bodyPr/>
          <a:lstStyle/>
          <a:p>
            <a:pPr algn="ctr"/>
            <a:r>
              <a:rPr lang="bs-Latn-BA" sz="1400" b="1" i="1" dirty="0">
                <a:latin typeface="Myriad Pro"/>
                <a:ea typeface="Myriad Pro"/>
                <a:cs typeface="Myriad Pro"/>
              </a:rPr>
              <a:t>176. Sjednica UO UPKP u FBiH, 29</a:t>
            </a:r>
            <a:r>
              <a:rPr lang="da-DK" sz="1400" b="1" i="1" dirty="0">
                <a:latin typeface="Myriad Pro"/>
                <a:ea typeface="Myriad Pro"/>
                <a:cs typeface="Myriad Pro"/>
              </a:rPr>
              <a:t>.</a:t>
            </a:r>
            <a:r>
              <a:rPr lang="bs-Latn-BA" sz="1400" b="1" i="1" dirty="0">
                <a:latin typeface="Myriad Pro"/>
                <a:ea typeface="Myriad Pro"/>
                <a:cs typeface="Myriad Pro"/>
              </a:rPr>
              <a:t>02</a:t>
            </a:r>
            <a:r>
              <a:rPr lang="da-DK" sz="1400" b="1" i="1" dirty="0">
                <a:latin typeface="Myriad Pro"/>
                <a:ea typeface="Myriad Pro"/>
                <a:cs typeface="Myriad Pro"/>
              </a:rPr>
              <a:t>.202</a:t>
            </a:r>
            <a:r>
              <a:rPr lang="bs-Latn-BA" sz="1400" b="1" i="1" dirty="0">
                <a:latin typeface="Myriad Pro"/>
                <a:ea typeface="Myriad Pro"/>
                <a:cs typeface="Myriad Pro"/>
              </a:rPr>
              <a:t>4</a:t>
            </a:r>
            <a:r>
              <a:rPr lang="da-DK" sz="1400" b="1" i="1" dirty="0">
                <a:latin typeface="Myriad Pro"/>
                <a:ea typeface="Myriad Pro"/>
                <a:cs typeface="Myriad Pro"/>
              </a:rPr>
              <a:t>. </a:t>
            </a:r>
            <a:r>
              <a:rPr lang="bs-Latn-BA" sz="1400" b="1" i="1" dirty="0">
                <a:latin typeface="Myriad Pro"/>
                <a:ea typeface="Myriad Pro"/>
                <a:cs typeface="Myriad Pro"/>
              </a:rPr>
              <a:t>godine</a:t>
            </a:r>
            <a:r>
              <a:rPr lang="da-DK" sz="1400" b="1" i="1" dirty="0">
                <a:latin typeface="Myriad Pro"/>
                <a:ea typeface="Myriad Pro"/>
                <a:cs typeface="Myriad Pro"/>
              </a:rPr>
              <a:t>, H</a:t>
            </a:r>
            <a:r>
              <a:rPr lang="bs-Latn-BA" sz="1400" b="1" i="1" dirty="0">
                <a:latin typeface="Myriad Pro"/>
                <a:ea typeface="Myriad Pro"/>
                <a:cs typeface="Myriad Pro"/>
              </a:rPr>
              <a:t>otel</a:t>
            </a:r>
            <a:r>
              <a:rPr lang="da-DK" sz="1400" b="1" i="1" dirty="0">
                <a:latin typeface="Myriad Pro"/>
                <a:ea typeface="Myriad Pro"/>
                <a:cs typeface="Myriad Pro"/>
              </a:rPr>
              <a:t> </a:t>
            </a:r>
            <a:r>
              <a:rPr lang="bs-Latn-BA" sz="1400" b="1" i="1" dirty="0">
                <a:latin typeface="Myriad Pro"/>
                <a:ea typeface="Myriad Pro"/>
                <a:cs typeface="Myriad Pro"/>
              </a:rPr>
              <a:t>Ibis styles</a:t>
            </a:r>
            <a:r>
              <a:rPr lang="da-DK" sz="1400" b="1" i="1" dirty="0">
                <a:latin typeface="Myriad Pro"/>
                <a:ea typeface="Myriad Pro"/>
                <a:cs typeface="Myriad Pro"/>
              </a:rPr>
              <a:t>, </a:t>
            </a:r>
            <a:r>
              <a:rPr lang="bs-Latn-BA" sz="1400" b="1" i="1" dirty="0">
                <a:latin typeface="Myriad Pro"/>
                <a:ea typeface="Myriad Pro"/>
                <a:cs typeface="Myriad Pro"/>
              </a:rPr>
              <a:t>Saraje</a:t>
            </a:r>
            <a:endParaRPr lang="hr-HR" sz="1300" b="1" dirty="0"/>
          </a:p>
        </p:txBody>
      </p:sp>
    </p:spTree>
    <p:extLst>
      <p:ext uri="{BB962C8B-B14F-4D97-AF65-F5344CB8AC3E}">
        <p14:creationId xmlns:p14="http://schemas.microsoft.com/office/powerpoint/2010/main" val="132305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2B24E-506D-315C-E828-F73AD871FD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3EFA7-56A2-974B-D5EB-335896172965}"/>
              </a:ext>
            </a:extLst>
          </p:cNvPr>
          <p:cNvSpPr>
            <a:spLocks noGrp="1"/>
          </p:cNvSpPr>
          <p:nvPr>
            <p:ph type="title"/>
          </p:nvPr>
        </p:nvSpPr>
        <p:spPr>
          <a:xfrm>
            <a:off x="449356" y="134471"/>
            <a:ext cx="7886700" cy="224117"/>
          </a:xfrm>
        </p:spPr>
        <p:txBody>
          <a:bodyPr>
            <a:noAutofit/>
          </a:bodyPr>
          <a:lstStyle/>
          <a:p>
            <a:pPr algn="ctr"/>
            <a:r>
              <a:rPr lang="hr-HR" sz="1600" b="1" dirty="0"/>
              <a:t>Prezentacija modela unosa vodnih objkata ( infrastrukture za pružanje vodnih usluga ) u poslovne knjige</a:t>
            </a:r>
          </a:p>
        </p:txBody>
      </p:sp>
      <p:sp useBgFill="1">
        <p:nvSpPr>
          <p:cNvPr id="3" name="Content Placeholder 2">
            <a:extLst>
              <a:ext uri="{FF2B5EF4-FFF2-40B4-BE49-F238E27FC236}">
                <a16:creationId xmlns:a16="http://schemas.microsoft.com/office/drawing/2014/main" id="{25EF0CDE-684B-F967-385B-7C29E727FC76}"/>
              </a:ext>
            </a:extLst>
          </p:cNvPr>
          <p:cNvSpPr>
            <a:spLocks noGrp="1"/>
          </p:cNvSpPr>
          <p:nvPr>
            <p:ph idx="1"/>
          </p:nvPr>
        </p:nvSpPr>
        <p:spPr>
          <a:xfrm>
            <a:off x="610720" y="932329"/>
            <a:ext cx="7886700" cy="5405718"/>
          </a:xfrm>
        </p:spPr>
        <p:txBody>
          <a:bodyPr>
            <a:normAutofit lnSpcReduction="10000"/>
          </a:bodyPr>
          <a:lstStyle/>
          <a:p>
            <a:pPr marL="0" indent="0">
              <a:buNone/>
            </a:pPr>
            <a:endParaRPr lang="bs-Latn-BA" dirty="0"/>
          </a:p>
          <a:p>
            <a:pPr marL="0" indent="0">
              <a:buNone/>
            </a:pPr>
            <a:r>
              <a:rPr lang="bs-Latn-BA" b="1" dirty="0"/>
              <a:t>Daljni rad stručnog tima:</a:t>
            </a:r>
          </a:p>
          <a:p>
            <a:pPr marL="0" lvl="0" indent="0" algn="just">
              <a:lnSpc>
                <a:spcPct val="107000"/>
              </a:lnSpc>
              <a:buNone/>
            </a:pPr>
            <a:r>
              <a:rPr lang="bs-Latn-BA" sz="1800" b="1" dirty="0">
                <a:effectLst/>
                <a:latin typeface="Calibri" panose="020F0502020204030204" pitchFamily="34" charset="0"/>
                <a:ea typeface="Calibri" panose="020F0502020204030204" pitchFamily="34" charset="0"/>
                <a:cs typeface="Times New Roman" panose="02020603050405020304" pitchFamily="18" charset="0"/>
              </a:rPr>
              <a:t>1. Izrada dokumenta prijedloga zakonskih rješenja rješavanja statusa imovine i njenog vođenja u poslovnim knjigama: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hr-HR" sz="1800" dirty="0">
                <a:effectLst/>
                <a:latin typeface="Calibri" panose="020F0502020204030204" pitchFamily="34" charset="0"/>
                <a:ea typeface="Calibri" panose="020F0502020204030204" pitchFamily="34" charset="0"/>
                <a:cs typeface="Times New Roman" panose="02020603050405020304" pitchFamily="18" charset="0"/>
              </a:rPr>
              <a:t>Izrada dokumenta podijeljena je na tri dijela:</a:t>
            </a:r>
          </a:p>
          <a:p>
            <a:pPr marL="342900" lvl="0" indent="-342900" algn="just">
              <a:lnSpc>
                <a:spcPct val="107000"/>
              </a:lnSpc>
              <a:buFont typeface="Symbol" panose="05050102010706020507" pitchFamily="18" charset="2"/>
              <a:buChar char=""/>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Izradu dijela Analize zakonske regulative bitne za definiranje statusa komunalne infrastrukture (Obrada pojedinih zakonskih odredbi  na zakonsko rješavanje upisa objekata komunalne infrastrukture u poslovne knjige preduzeća/ poduzeća).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Izradu dijela Modeli upravljanja komunalnom infrastrukturom (svi trenutni modeli upravljanja komunalnom infrastrukturom sa svojim prednostima i manama u odnosu na postojeću regulativu).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Izradu dijela Upisa komunalne infrastrukture u poslovne knjige i obračun amortizacije  u JKP i JLS (financijski dio, odnosno primjena zakonske regulative, međunarodnih standarda i financijski koraci prilikom korištenja svakog od modela).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bs-Latn-BA" b="1" dirty="0"/>
          </a:p>
        </p:txBody>
      </p:sp>
      <p:sp>
        <p:nvSpPr>
          <p:cNvPr id="5" name="Footer Placeholder 4">
            <a:extLst>
              <a:ext uri="{FF2B5EF4-FFF2-40B4-BE49-F238E27FC236}">
                <a16:creationId xmlns:a16="http://schemas.microsoft.com/office/drawing/2014/main" id="{437429F7-2253-0FDB-97E8-565D00C3D536}"/>
              </a:ext>
            </a:extLst>
          </p:cNvPr>
          <p:cNvSpPr>
            <a:spLocks noGrp="1"/>
          </p:cNvSpPr>
          <p:nvPr>
            <p:ph type="ftr" sz="quarter" idx="11"/>
          </p:nvPr>
        </p:nvSpPr>
        <p:spPr>
          <a:xfrm>
            <a:off x="546847" y="6499412"/>
            <a:ext cx="7906871" cy="268941"/>
          </a:xfrm>
        </p:spPr>
        <p:txBody>
          <a:bodyPr/>
          <a:lstStyle/>
          <a:p>
            <a:pPr algn="ctr"/>
            <a:r>
              <a:rPr lang="bs-Latn-BA" sz="1400" b="1" i="1" dirty="0">
                <a:latin typeface="Myriad Pro"/>
                <a:ea typeface="Myriad Pro"/>
                <a:cs typeface="Myriad Pro"/>
              </a:rPr>
              <a:t>176. Sjednica UO UPKP u FBiH, 29</a:t>
            </a:r>
            <a:r>
              <a:rPr lang="da-DK" sz="1400" b="1" i="1" dirty="0">
                <a:latin typeface="Myriad Pro"/>
                <a:ea typeface="Myriad Pro"/>
                <a:cs typeface="Myriad Pro"/>
              </a:rPr>
              <a:t>.</a:t>
            </a:r>
            <a:r>
              <a:rPr lang="bs-Latn-BA" sz="1400" b="1" i="1" dirty="0">
                <a:latin typeface="Myriad Pro"/>
                <a:ea typeface="Myriad Pro"/>
                <a:cs typeface="Myriad Pro"/>
              </a:rPr>
              <a:t>02</a:t>
            </a:r>
            <a:r>
              <a:rPr lang="da-DK" sz="1400" b="1" i="1" dirty="0">
                <a:latin typeface="Myriad Pro"/>
                <a:ea typeface="Myriad Pro"/>
                <a:cs typeface="Myriad Pro"/>
              </a:rPr>
              <a:t>.202</a:t>
            </a:r>
            <a:r>
              <a:rPr lang="bs-Latn-BA" sz="1400" b="1" i="1" dirty="0">
                <a:latin typeface="Myriad Pro"/>
                <a:ea typeface="Myriad Pro"/>
                <a:cs typeface="Myriad Pro"/>
              </a:rPr>
              <a:t>4</a:t>
            </a:r>
            <a:r>
              <a:rPr lang="da-DK" sz="1400" b="1" i="1" dirty="0">
                <a:latin typeface="Myriad Pro"/>
                <a:ea typeface="Myriad Pro"/>
                <a:cs typeface="Myriad Pro"/>
              </a:rPr>
              <a:t>. </a:t>
            </a:r>
            <a:r>
              <a:rPr lang="bs-Latn-BA" sz="1400" b="1" i="1" dirty="0">
                <a:latin typeface="Myriad Pro"/>
                <a:ea typeface="Myriad Pro"/>
                <a:cs typeface="Myriad Pro"/>
              </a:rPr>
              <a:t>godine</a:t>
            </a:r>
            <a:r>
              <a:rPr lang="da-DK" sz="1400" b="1" i="1" dirty="0">
                <a:latin typeface="Myriad Pro"/>
                <a:ea typeface="Myriad Pro"/>
                <a:cs typeface="Myriad Pro"/>
              </a:rPr>
              <a:t>, H</a:t>
            </a:r>
            <a:r>
              <a:rPr lang="bs-Latn-BA" sz="1400" b="1" i="1" dirty="0">
                <a:latin typeface="Myriad Pro"/>
                <a:ea typeface="Myriad Pro"/>
                <a:cs typeface="Myriad Pro"/>
              </a:rPr>
              <a:t>otel</a:t>
            </a:r>
            <a:r>
              <a:rPr lang="da-DK" sz="1400" b="1" i="1" dirty="0">
                <a:latin typeface="Myriad Pro"/>
                <a:ea typeface="Myriad Pro"/>
                <a:cs typeface="Myriad Pro"/>
              </a:rPr>
              <a:t> </a:t>
            </a:r>
            <a:r>
              <a:rPr lang="bs-Latn-BA" sz="1400" b="1" i="1" dirty="0">
                <a:latin typeface="Myriad Pro"/>
                <a:ea typeface="Myriad Pro"/>
                <a:cs typeface="Myriad Pro"/>
              </a:rPr>
              <a:t>Ibis styles</a:t>
            </a:r>
            <a:r>
              <a:rPr lang="da-DK" sz="1400" b="1" i="1" dirty="0">
                <a:latin typeface="Myriad Pro"/>
                <a:ea typeface="Myriad Pro"/>
                <a:cs typeface="Myriad Pro"/>
              </a:rPr>
              <a:t>, </a:t>
            </a:r>
            <a:r>
              <a:rPr lang="bs-Latn-BA" sz="1400" b="1" i="1" dirty="0">
                <a:latin typeface="Myriad Pro"/>
                <a:ea typeface="Myriad Pro"/>
                <a:cs typeface="Myriad Pro"/>
              </a:rPr>
              <a:t>Saraje</a:t>
            </a:r>
            <a:endParaRPr lang="hr-HR" sz="1300" b="1" dirty="0"/>
          </a:p>
        </p:txBody>
      </p:sp>
    </p:spTree>
    <p:extLst>
      <p:ext uri="{BB962C8B-B14F-4D97-AF65-F5344CB8AC3E}">
        <p14:creationId xmlns:p14="http://schemas.microsoft.com/office/powerpoint/2010/main" val="105774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F299E-B659-5DEB-D68E-A31EE077CC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A597FE-56D5-C186-AF37-B75671ED8B82}"/>
              </a:ext>
            </a:extLst>
          </p:cNvPr>
          <p:cNvSpPr>
            <a:spLocks noGrp="1"/>
          </p:cNvSpPr>
          <p:nvPr>
            <p:ph type="title"/>
          </p:nvPr>
        </p:nvSpPr>
        <p:spPr>
          <a:xfrm>
            <a:off x="449356" y="134471"/>
            <a:ext cx="7886700" cy="224117"/>
          </a:xfrm>
        </p:spPr>
        <p:txBody>
          <a:bodyPr>
            <a:noAutofit/>
          </a:bodyPr>
          <a:lstStyle/>
          <a:p>
            <a:pPr algn="ctr"/>
            <a:r>
              <a:rPr lang="hr-HR" sz="1600" b="1" dirty="0"/>
              <a:t>Prezentacija modela unosa vodnih objkata ( infrastrukture za pružanje vodnih usluga ) u poslovne knjige</a:t>
            </a:r>
          </a:p>
        </p:txBody>
      </p:sp>
      <p:sp useBgFill="1">
        <p:nvSpPr>
          <p:cNvPr id="3" name="Content Placeholder 2">
            <a:extLst>
              <a:ext uri="{FF2B5EF4-FFF2-40B4-BE49-F238E27FC236}">
                <a16:creationId xmlns:a16="http://schemas.microsoft.com/office/drawing/2014/main" id="{676CC96B-4242-90A1-ABC0-C43DB1D638F0}"/>
              </a:ext>
            </a:extLst>
          </p:cNvPr>
          <p:cNvSpPr>
            <a:spLocks noGrp="1"/>
          </p:cNvSpPr>
          <p:nvPr>
            <p:ph idx="1"/>
          </p:nvPr>
        </p:nvSpPr>
        <p:spPr>
          <a:xfrm>
            <a:off x="610720" y="932329"/>
            <a:ext cx="7886700" cy="5405718"/>
          </a:xfrm>
        </p:spPr>
        <p:txBody>
          <a:bodyPr>
            <a:normAutofit/>
          </a:bodyPr>
          <a:lstStyle/>
          <a:p>
            <a:pPr marL="0" indent="0">
              <a:buNone/>
            </a:pPr>
            <a:endParaRPr lang="bs-Latn-BA" dirty="0"/>
          </a:p>
          <a:p>
            <a:pPr marL="0" lvl="0" indent="0" algn="just">
              <a:lnSpc>
                <a:spcPct val="107000"/>
              </a:lnSpc>
              <a:buNone/>
            </a:pPr>
            <a:r>
              <a:rPr lang="bs-Latn-BA" sz="1800" b="1" dirty="0">
                <a:effectLst/>
                <a:latin typeface="Calibri" panose="020F0502020204030204" pitchFamily="34" charset="0"/>
                <a:ea typeface="Calibri" panose="020F0502020204030204" pitchFamily="34" charset="0"/>
                <a:cs typeface="Times New Roman" panose="02020603050405020304" pitchFamily="18" charset="0"/>
              </a:rPr>
              <a:t>2. Prezentacija dokumenta prijedloga zakonskih rješenja rješavanja statusa imovine i njenog vođenja u poslovnim knjigama: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Aktivnosti prilikom Prezentacije dokumenta: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Dostavljanje dokumenta svim članicama Udruženja/ Udruge preduzeća/ poduzeća komunalne privrede/ gospodarstva u Federaciji Bosne i Hercegovine na čitanje i komentare, odnosno prijedloge unapređenja dokumenta.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Prikupljanje komentara, odnosno prijedloga unapređenja dokumenta.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Analiza komentara, odnosno prijedloga unapređenja dokumenta i ugradnja istih u dokument.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Finalizacija dokumenta u skladu sa prikupljenim komentarima, odnosno prijedlozima unapređenja dokumenta.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bs-Latn-BA" b="1" dirty="0"/>
          </a:p>
        </p:txBody>
      </p:sp>
      <p:sp>
        <p:nvSpPr>
          <p:cNvPr id="5" name="Footer Placeholder 4">
            <a:extLst>
              <a:ext uri="{FF2B5EF4-FFF2-40B4-BE49-F238E27FC236}">
                <a16:creationId xmlns:a16="http://schemas.microsoft.com/office/drawing/2014/main" id="{72443BD0-D375-3DFB-50D8-4DBBCC3BD6A0}"/>
              </a:ext>
            </a:extLst>
          </p:cNvPr>
          <p:cNvSpPr>
            <a:spLocks noGrp="1"/>
          </p:cNvSpPr>
          <p:nvPr>
            <p:ph type="ftr" sz="quarter" idx="11"/>
          </p:nvPr>
        </p:nvSpPr>
        <p:spPr>
          <a:xfrm>
            <a:off x="546847" y="6499412"/>
            <a:ext cx="7906871" cy="268941"/>
          </a:xfrm>
        </p:spPr>
        <p:txBody>
          <a:bodyPr/>
          <a:lstStyle/>
          <a:p>
            <a:pPr algn="ctr"/>
            <a:r>
              <a:rPr lang="bs-Latn-BA" sz="1400" b="1" i="1" dirty="0">
                <a:latin typeface="Myriad Pro"/>
                <a:ea typeface="Myriad Pro"/>
                <a:cs typeface="Myriad Pro"/>
              </a:rPr>
              <a:t>176. Sjednica UO UPKP u FBiH, 29</a:t>
            </a:r>
            <a:r>
              <a:rPr lang="da-DK" sz="1400" b="1" i="1" dirty="0">
                <a:latin typeface="Myriad Pro"/>
                <a:ea typeface="Myriad Pro"/>
                <a:cs typeface="Myriad Pro"/>
              </a:rPr>
              <a:t>.</a:t>
            </a:r>
            <a:r>
              <a:rPr lang="bs-Latn-BA" sz="1400" b="1" i="1" dirty="0">
                <a:latin typeface="Myriad Pro"/>
                <a:ea typeface="Myriad Pro"/>
                <a:cs typeface="Myriad Pro"/>
              </a:rPr>
              <a:t>02</a:t>
            </a:r>
            <a:r>
              <a:rPr lang="da-DK" sz="1400" b="1" i="1" dirty="0">
                <a:latin typeface="Myriad Pro"/>
                <a:ea typeface="Myriad Pro"/>
                <a:cs typeface="Myriad Pro"/>
              </a:rPr>
              <a:t>.202</a:t>
            </a:r>
            <a:r>
              <a:rPr lang="bs-Latn-BA" sz="1400" b="1" i="1" dirty="0">
                <a:latin typeface="Myriad Pro"/>
                <a:ea typeface="Myriad Pro"/>
                <a:cs typeface="Myriad Pro"/>
              </a:rPr>
              <a:t>4</a:t>
            </a:r>
            <a:r>
              <a:rPr lang="da-DK" sz="1400" b="1" i="1" dirty="0">
                <a:latin typeface="Myriad Pro"/>
                <a:ea typeface="Myriad Pro"/>
                <a:cs typeface="Myriad Pro"/>
              </a:rPr>
              <a:t>. </a:t>
            </a:r>
            <a:r>
              <a:rPr lang="bs-Latn-BA" sz="1400" b="1" i="1" dirty="0">
                <a:latin typeface="Myriad Pro"/>
                <a:ea typeface="Myriad Pro"/>
                <a:cs typeface="Myriad Pro"/>
              </a:rPr>
              <a:t>godine</a:t>
            </a:r>
            <a:r>
              <a:rPr lang="da-DK" sz="1400" b="1" i="1" dirty="0">
                <a:latin typeface="Myriad Pro"/>
                <a:ea typeface="Myriad Pro"/>
                <a:cs typeface="Myriad Pro"/>
              </a:rPr>
              <a:t>, H</a:t>
            </a:r>
            <a:r>
              <a:rPr lang="bs-Latn-BA" sz="1400" b="1" i="1" dirty="0">
                <a:latin typeface="Myriad Pro"/>
                <a:ea typeface="Myriad Pro"/>
                <a:cs typeface="Myriad Pro"/>
              </a:rPr>
              <a:t>otel</a:t>
            </a:r>
            <a:r>
              <a:rPr lang="da-DK" sz="1400" b="1" i="1" dirty="0">
                <a:latin typeface="Myriad Pro"/>
                <a:ea typeface="Myriad Pro"/>
                <a:cs typeface="Myriad Pro"/>
              </a:rPr>
              <a:t> </a:t>
            </a:r>
            <a:r>
              <a:rPr lang="bs-Latn-BA" sz="1400" b="1" i="1" dirty="0">
                <a:latin typeface="Myriad Pro"/>
                <a:ea typeface="Myriad Pro"/>
                <a:cs typeface="Myriad Pro"/>
              </a:rPr>
              <a:t>Ibis styles</a:t>
            </a:r>
            <a:r>
              <a:rPr lang="da-DK" sz="1400" b="1" i="1" dirty="0">
                <a:latin typeface="Myriad Pro"/>
                <a:ea typeface="Myriad Pro"/>
                <a:cs typeface="Myriad Pro"/>
              </a:rPr>
              <a:t>, </a:t>
            </a:r>
            <a:r>
              <a:rPr lang="bs-Latn-BA" sz="1400" b="1" i="1" dirty="0">
                <a:latin typeface="Myriad Pro"/>
                <a:ea typeface="Myriad Pro"/>
                <a:cs typeface="Myriad Pro"/>
              </a:rPr>
              <a:t>Saraje</a:t>
            </a:r>
            <a:endParaRPr lang="hr-HR" sz="1300" b="1" dirty="0"/>
          </a:p>
        </p:txBody>
      </p:sp>
    </p:spTree>
    <p:extLst>
      <p:ext uri="{BB962C8B-B14F-4D97-AF65-F5344CB8AC3E}">
        <p14:creationId xmlns:p14="http://schemas.microsoft.com/office/powerpoint/2010/main" val="3415688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7CCE4-AA77-9223-3ECD-8BE124F0DE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FC2D3-AB39-ACD2-D2FF-E978412F2BEB}"/>
              </a:ext>
            </a:extLst>
          </p:cNvPr>
          <p:cNvSpPr>
            <a:spLocks noGrp="1"/>
          </p:cNvSpPr>
          <p:nvPr>
            <p:ph type="title"/>
          </p:nvPr>
        </p:nvSpPr>
        <p:spPr>
          <a:xfrm>
            <a:off x="449356" y="134471"/>
            <a:ext cx="7886700" cy="224117"/>
          </a:xfrm>
        </p:spPr>
        <p:txBody>
          <a:bodyPr>
            <a:noAutofit/>
          </a:bodyPr>
          <a:lstStyle/>
          <a:p>
            <a:pPr algn="ctr"/>
            <a:r>
              <a:rPr lang="hr-HR" sz="1600" b="1" dirty="0"/>
              <a:t>Prezentacija modela unosa vodnih objkata ( infrastrukture za pružanje vodnih usluga ) u poslovne knjige</a:t>
            </a:r>
          </a:p>
        </p:txBody>
      </p:sp>
      <p:sp useBgFill="1">
        <p:nvSpPr>
          <p:cNvPr id="3" name="Content Placeholder 2">
            <a:extLst>
              <a:ext uri="{FF2B5EF4-FFF2-40B4-BE49-F238E27FC236}">
                <a16:creationId xmlns:a16="http://schemas.microsoft.com/office/drawing/2014/main" id="{B330B2C0-9361-2D60-75CE-15AFA78B8E7B}"/>
              </a:ext>
            </a:extLst>
          </p:cNvPr>
          <p:cNvSpPr>
            <a:spLocks noGrp="1"/>
          </p:cNvSpPr>
          <p:nvPr>
            <p:ph idx="1"/>
          </p:nvPr>
        </p:nvSpPr>
        <p:spPr>
          <a:xfrm>
            <a:off x="610720" y="932329"/>
            <a:ext cx="7886700" cy="5405718"/>
          </a:xfrm>
        </p:spPr>
        <p:txBody>
          <a:bodyPr>
            <a:normAutofit/>
          </a:bodyPr>
          <a:lstStyle/>
          <a:p>
            <a:pPr marL="0" indent="0">
              <a:buNone/>
            </a:pPr>
            <a:endParaRPr lang="bs-Latn-BA" dirty="0"/>
          </a:p>
          <a:p>
            <a:pPr marL="0" lvl="0" indent="0" algn="just">
              <a:lnSpc>
                <a:spcPct val="107000"/>
              </a:lnSpc>
              <a:buNone/>
            </a:pPr>
            <a:r>
              <a:rPr lang="bs-Latn-BA" sz="1800" b="1" dirty="0">
                <a:effectLst/>
                <a:latin typeface="Calibri" panose="020F0502020204030204" pitchFamily="34" charset="0"/>
                <a:ea typeface="Calibri" panose="020F0502020204030204" pitchFamily="34" charset="0"/>
                <a:cs typeface="Times New Roman" panose="02020603050405020304" pitchFamily="18" charset="0"/>
              </a:rPr>
              <a:t>3 Prezentacija finalnog dokumenta: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Organizacija jednodnevnog sastanka Udruženja/ Udruge preduzeća/ poduzeća komunalne privrede/ gospodarstva u Federaciji Bosne i Hercegovine na kojem će tema biti sami dokument.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Prezentacija dokumenta na radionicama Projekta MEG u sva tri LOT-a.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Prezentacija dokumenta na Konferenciji Projekta MEG.</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bs-Latn-BA" sz="1800" dirty="0">
                <a:effectLst/>
                <a:latin typeface="Calibri" panose="020F0502020204030204" pitchFamily="34" charset="0"/>
                <a:ea typeface="Calibri" panose="020F0502020204030204" pitchFamily="34" charset="0"/>
                <a:cs typeface="Times New Roman" panose="02020603050405020304" pitchFamily="18" charset="0"/>
              </a:rPr>
              <a:t>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bs-Latn-BA" b="1" dirty="0"/>
          </a:p>
        </p:txBody>
      </p:sp>
      <p:sp>
        <p:nvSpPr>
          <p:cNvPr id="5" name="Footer Placeholder 4">
            <a:extLst>
              <a:ext uri="{FF2B5EF4-FFF2-40B4-BE49-F238E27FC236}">
                <a16:creationId xmlns:a16="http://schemas.microsoft.com/office/drawing/2014/main" id="{02C198B9-0690-D054-00E5-6E8B969D1B99}"/>
              </a:ext>
            </a:extLst>
          </p:cNvPr>
          <p:cNvSpPr>
            <a:spLocks noGrp="1"/>
          </p:cNvSpPr>
          <p:nvPr>
            <p:ph type="ftr" sz="quarter" idx="11"/>
          </p:nvPr>
        </p:nvSpPr>
        <p:spPr>
          <a:xfrm>
            <a:off x="546847" y="6499412"/>
            <a:ext cx="7906871" cy="268941"/>
          </a:xfrm>
        </p:spPr>
        <p:txBody>
          <a:bodyPr/>
          <a:lstStyle/>
          <a:p>
            <a:pPr algn="ctr"/>
            <a:r>
              <a:rPr lang="bs-Latn-BA" sz="1400" b="1" i="1" dirty="0">
                <a:latin typeface="Myriad Pro"/>
                <a:ea typeface="Myriad Pro"/>
                <a:cs typeface="Myriad Pro"/>
              </a:rPr>
              <a:t>176. Sjednica UO UPKP u FBiH, 29</a:t>
            </a:r>
            <a:r>
              <a:rPr lang="da-DK" sz="1400" b="1" i="1" dirty="0">
                <a:latin typeface="Myriad Pro"/>
                <a:ea typeface="Myriad Pro"/>
                <a:cs typeface="Myriad Pro"/>
              </a:rPr>
              <a:t>.</a:t>
            </a:r>
            <a:r>
              <a:rPr lang="bs-Latn-BA" sz="1400" b="1" i="1" dirty="0">
                <a:latin typeface="Myriad Pro"/>
                <a:ea typeface="Myriad Pro"/>
                <a:cs typeface="Myriad Pro"/>
              </a:rPr>
              <a:t>02</a:t>
            </a:r>
            <a:r>
              <a:rPr lang="da-DK" sz="1400" b="1" i="1" dirty="0">
                <a:latin typeface="Myriad Pro"/>
                <a:ea typeface="Myriad Pro"/>
                <a:cs typeface="Myriad Pro"/>
              </a:rPr>
              <a:t>.202</a:t>
            </a:r>
            <a:r>
              <a:rPr lang="bs-Latn-BA" sz="1400" b="1" i="1" dirty="0">
                <a:latin typeface="Myriad Pro"/>
                <a:ea typeface="Myriad Pro"/>
                <a:cs typeface="Myriad Pro"/>
              </a:rPr>
              <a:t>4</a:t>
            </a:r>
            <a:r>
              <a:rPr lang="da-DK" sz="1400" b="1" i="1" dirty="0">
                <a:latin typeface="Myriad Pro"/>
                <a:ea typeface="Myriad Pro"/>
                <a:cs typeface="Myriad Pro"/>
              </a:rPr>
              <a:t>. </a:t>
            </a:r>
            <a:r>
              <a:rPr lang="bs-Latn-BA" sz="1400" b="1" i="1" dirty="0">
                <a:latin typeface="Myriad Pro"/>
                <a:ea typeface="Myriad Pro"/>
                <a:cs typeface="Myriad Pro"/>
              </a:rPr>
              <a:t>godine</a:t>
            </a:r>
            <a:r>
              <a:rPr lang="da-DK" sz="1400" b="1" i="1" dirty="0">
                <a:latin typeface="Myriad Pro"/>
                <a:ea typeface="Myriad Pro"/>
                <a:cs typeface="Myriad Pro"/>
              </a:rPr>
              <a:t>, H</a:t>
            </a:r>
            <a:r>
              <a:rPr lang="bs-Latn-BA" sz="1400" b="1" i="1" dirty="0">
                <a:latin typeface="Myriad Pro"/>
                <a:ea typeface="Myriad Pro"/>
                <a:cs typeface="Myriad Pro"/>
              </a:rPr>
              <a:t>otel</a:t>
            </a:r>
            <a:r>
              <a:rPr lang="da-DK" sz="1400" b="1" i="1" dirty="0">
                <a:latin typeface="Myriad Pro"/>
                <a:ea typeface="Myriad Pro"/>
                <a:cs typeface="Myriad Pro"/>
              </a:rPr>
              <a:t> </a:t>
            </a:r>
            <a:r>
              <a:rPr lang="bs-Latn-BA" sz="1400" b="1" i="1" dirty="0">
                <a:latin typeface="Myriad Pro"/>
                <a:ea typeface="Myriad Pro"/>
                <a:cs typeface="Myriad Pro"/>
              </a:rPr>
              <a:t>Ibis styles</a:t>
            </a:r>
            <a:r>
              <a:rPr lang="da-DK" sz="1400" b="1" i="1" dirty="0">
                <a:latin typeface="Myriad Pro"/>
                <a:ea typeface="Myriad Pro"/>
                <a:cs typeface="Myriad Pro"/>
              </a:rPr>
              <a:t>, </a:t>
            </a:r>
            <a:r>
              <a:rPr lang="bs-Latn-BA" sz="1400" b="1" i="1" dirty="0">
                <a:latin typeface="Myriad Pro"/>
                <a:ea typeface="Myriad Pro"/>
                <a:cs typeface="Myriad Pro"/>
              </a:rPr>
              <a:t>Saraje</a:t>
            </a:r>
            <a:endParaRPr lang="hr-HR" sz="1300" b="1" dirty="0"/>
          </a:p>
        </p:txBody>
      </p:sp>
    </p:spTree>
    <p:extLst>
      <p:ext uri="{BB962C8B-B14F-4D97-AF65-F5344CB8AC3E}">
        <p14:creationId xmlns:p14="http://schemas.microsoft.com/office/powerpoint/2010/main" val="3428148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ABA9C-37EA-38E7-5F64-5F23EB31770C}"/>
              </a:ext>
            </a:extLst>
          </p:cNvPr>
          <p:cNvSpPr>
            <a:spLocks noGrp="1"/>
          </p:cNvSpPr>
          <p:nvPr>
            <p:ph type="title"/>
          </p:nvPr>
        </p:nvSpPr>
        <p:spPr>
          <a:xfrm>
            <a:off x="610721" y="71718"/>
            <a:ext cx="7886700" cy="1093694"/>
          </a:xfrm>
        </p:spPr>
        <p:txBody>
          <a:bodyPr>
            <a:normAutofit fontScale="90000"/>
          </a:bodyPr>
          <a:lstStyle/>
          <a:p>
            <a:pPr algn="ctr"/>
            <a:r>
              <a:rPr lang="bs-Latn-BA" b="1" spc="-50" dirty="0"/>
              <a:t>Hvala na pažnji!</a:t>
            </a:r>
            <a:br>
              <a:rPr lang="bs-Latn-BA" b="1" spc="-50" dirty="0"/>
            </a:br>
            <a:r>
              <a:rPr lang="ta-IN" b="1" spc="-50" dirty="0"/>
              <a:t>Pitanja?</a:t>
            </a:r>
            <a:br>
              <a:rPr lang="bs-Latn-BA" b="1" spc="-50" dirty="0"/>
            </a:br>
            <a:endParaRPr lang="en-GB" dirty="0"/>
          </a:p>
        </p:txBody>
      </p:sp>
      <p:sp>
        <p:nvSpPr>
          <p:cNvPr id="3" name="Footer Placeholder 2">
            <a:extLst>
              <a:ext uri="{FF2B5EF4-FFF2-40B4-BE49-F238E27FC236}">
                <a16:creationId xmlns:a16="http://schemas.microsoft.com/office/drawing/2014/main" id="{6078374F-E4F9-D0E2-8F5C-B3DEFEFDA805}"/>
              </a:ext>
            </a:extLst>
          </p:cNvPr>
          <p:cNvSpPr>
            <a:spLocks noGrp="1"/>
          </p:cNvSpPr>
          <p:nvPr>
            <p:ph type="ftr" sz="quarter" idx="11"/>
          </p:nvPr>
        </p:nvSpPr>
        <p:spPr>
          <a:xfrm>
            <a:off x="412375" y="6135809"/>
            <a:ext cx="8408895" cy="365125"/>
          </a:xfrm>
        </p:spPr>
        <p:txBody>
          <a:bodyPr/>
          <a:lstStyle/>
          <a:p>
            <a:pPr algn="ctr"/>
            <a:r>
              <a:rPr lang="bs-Latn-BA" sz="1200" b="1" i="1" dirty="0">
                <a:latin typeface="Myriad Pro"/>
                <a:ea typeface="Myriad Pro"/>
                <a:cs typeface="Myriad Pro"/>
              </a:rPr>
              <a:t>176. Sjednica UO UPKP u FBiH, 29</a:t>
            </a:r>
            <a:r>
              <a:rPr lang="da-DK" sz="1200" b="1" i="1" dirty="0">
                <a:latin typeface="Myriad Pro"/>
                <a:ea typeface="Myriad Pro"/>
                <a:cs typeface="Myriad Pro"/>
              </a:rPr>
              <a:t>.</a:t>
            </a:r>
            <a:r>
              <a:rPr lang="bs-Latn-BA" sz="1200" b="1" i="1" dirty="0">
                <a:latin typeface="Myriad Pro"/>
                <a:ea typeface="Myriad Pro"/>
                <a:cs typeface="Myriad Pro"/>
              </a:rPr>
              <a:t>02</a:t>
            </a:r>
            <a:r>
              <a:rPr lang="da-DK" sz="1200" b="1" i="1" dirty="0">
                <a:latin typeface="Myriad Pro"/>
                <a:ea typeface="Myriad Pro"/>
                <a:cs typeface="Myriad Pro"/>
              </a:rPr>
              <a:t>.202</a:t>
            </a:r>
            <a:r>
              <a:rPr lang="bs-Latn-BA" sz="1200" b="1" i="1" dirty="0">
                <a:latin typeface="Myriad Pro"/>
                <a:ea typeface="Myriad Pro"/>
                <a:cs typeface="Myriad Pro"/>
              </a:rPr>
              <a:t>4</a:t>
            </a:r>
            <a:r>
              <a:rPr lang="da-DK" sz="1200" b="1" i="1" dirty="0">
                <a:latin typeface="Myriad Pro"/>
                <a:ea typeface="Myriad Pro"/>
                <a:cs typeface="Myriad Pro"/>
              </a:rPr>
              <a:t>. </a:t>
            </a:r>
            <a:r>
              <a:rPr lang="bs-Latn-BA" sz="1200" b="1" i="1" dirty="0">
                <a:latin typeface="Myriad Pro"/>
                <a:ea typeface="Myriad Pro"/>
                <a:cs typeface="Myriad Pro"/>
              </a:rPr>
              <a:t>godine</a:t>
            </a:r>
            <a:r>
              <a:rPr lang="da-DK" sz="1200" b="1" i="1" dirty="0">
                <a:latin typeface="Myriad Pro"/>
                <a:ea typeface="Myriad Pro"/>
                <a:cs typeface="Myriad Pro"/>
              </a:rPr>
              <a:t>, H</a:t>
            </a:r>
            <a:r>
              <a:rPr lang="bs-Latn-BA" sz="1200" b="1" i="1" dirty="0">
                <a:latin typeface="Myriad Pro"/>
                <a:ea typeface="Myriad Pro"/>
                <a:cs typeface="Myriad Pro"/>
              </a:rPr>
              <a:t>otel</a:t>
            </a:r>
            <a:r>
              <a:rPr lang="da-DK" sz="1200" b="1" i="1" dirty="0">
                <a:latin typeface="Myriad Pro"/>
                <a:ea typeface="Myriad Pro"/>
                <a:cs typeface="Myriad Pro"/>
              </a:rPr>
              <a:t> </a:t>
            </a:r>
            <a:r>
              <a:rPr lang="bs-Latn-BA" sz="1200" b="1" i="1" dirty="0">
                <a:latin typeface="Myriad Pro"/>
                <a:ea typeface="Myriad Pro"/>
                <a:cs typeface="Myriad Pro"/>
              </a:rPr>
              <a:t>Ibis styles</a:t>
            </a:r>
            <a:r>
              <a:rPr lang="da-DK" sz="1200" b="1" i="1" dirty="0">
                <a:latin typeface="Myriad Pro"/>
                <a:ea typeface="Myriad Pro"/>
                <a:cs typeface="Myriad Pro"/>
              </a:rPr>
              <a:t>, </a:t>
            </a:r>
            <a:r>
              <a:rPr lang="bs-Latn-BA" sz="1200" b="1" i="1" dirty="0">
                <a:latin typeface="Myriad Pro"/>
                <a:ea typeface="Myriad Pro"/>
                <a:cs typeface="Myriad Pro"/>
              </a:rPr>
              <a:t>Saraje</a:t>
            </a:r>
            <a:endParaRPr lang="hr-HR" sz="1200" b="1" dirty="0"/>
          </a:p>
        </p:txBody>
      </p:sp>
      <p:pic>
        <p:nvPicPr>
          <p:cNvPr id="1026" name="Picture 2" descr="Mošćanice, vodo plemenita | BiH | Al Jazeera">
            <a:extLst>
              <a:ext uri="{FF2B5EF4-FFF2-40B4-BE49-F238E27FC236}">
                <a16:creationId xmlns:a16="http://schemas.microsoft.com/office/drawing/2014/main" id="{309AF4A3-E572-4C3B-A870-A0E65E7E81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0823" y="1262743"/>
            <a:ext cx="6933455" cy="464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76624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5E85-6288-0CD3-BCAB-95B9474207F6}"/>
              </a:ext>
            </a:extLst>
          </p:cNvPr>
          <p:cNvSpPr>
            <a:spLocks noGrp="1"/>
          </p:cNvSpPr>
          <p:nvPr>
            <p:ph type="title"/>
          </p:nvPr>
        </p:nvSpPr>
        <p:spPr>
          <a:xfrm>
            <a:off x="449356" y="134471"/>
            <a:ext cx="7886700" cy="224117"/>
          </a:xfrm>
        </p:spPr>
        <p:txBody>
          <a:bodyPr>
            <a:noAutofit/>
          </a:bodyPr>
          <a:lstStyle/>
          <a:p>
            <a:pPr algn="ctr"/>
            <a:r>
              <a:rPr lang="hr-HR" sz="1600" b="1" dirty="0"/>
              <a:t>Prezentacija modela unosa vodnih objkata ( infrastrukture za pružanje vodnih usluga ) u poslovne knjige</a:t>
            </a:r>
          </a:p>
        </p:txBody>
      </p:sp>
      <p:sp useBgFill="1">
        <p:nvSpPr>
          <p:cNvPr id="3" name="Content Placeholder 2">
            <a:extLst>
              <a:ext uri="{FF2B5EF4-FFF2-40B4-BE49-F238E27FC236}">
                <a16:creationId xmlns:a16="http://schemas.microsoft.com/office/drawing/2014/main" id="{AE6CEB00-0D78-8946-6765-CDB2EB7735F9}"/>
              </a:ext>
            </a:extLst>
          </p:cNvPr>
          <p:cNvSpPr>
            <a:spLocks noGrp="1"/>
          </p:cNvSpPr>
          <p:nvPr>
            <p:ph idx="1"/>
          </p:nvPr>
        </p:nvSpPr>
        <p:spPr>
          <a:xfrm>
            <a:off x="610720" y="932329"/>
            <a:ext cx="7886700" cy="5405718"/>
          </a:xfrm>
        </p:spPr>
        <p:txBody>
          <a:bodyPr/>
          <a:lstStyle/>
          <a:p>
            <a:pPr marL="0" indent="0">
              <a:buNone/>
            </a:pPr>
            <a:endParaRPr lang="bs-Latn-BA" dirty="0"/>
          </a:p>
          <a:p>
            <a:pPr marL="0" indent="0">
              <a:buNone/>
            </a:pPr>
            <a:endParaRPr lang="bs-Latn-BA" dirty="0"/>
          </a:p>
          <a:p>
            <a:pPr marL="0" indent="0">
              <a:buNone/>
            </a:pPr>
            <a:r>
              <a:rPr lang="bs-Latn-BA" b="1" dirty="0"/>
              <a:t>Modele unosa vodnih objekata u poslovne knjige :</a:t>
            </a:r>
          </a:p>
          <a:p>
            <a:pPr marL="0" indent="0">
              <a:buNone/>
            </a:pPr>
            <a:endParaRPr lang="bs-Latn-BA" b="1" dirty="0"/>
          </a:p>
          <a:p>
            <a:pPr marL="0" indent="0">
              <a:buNone/>
            </a:pPr>
            <a:r>
              <a:rPr lang="bs-Latn-BA" b="1" dirty="0"/>
              <a:t>1.      Dokapitalizacija preduzeća ( povećanje osnovnog kapitala),</a:t>
            </a:r>
          </a:p>
          <a:p>
            <a:pPr marL="0" indent="0">
              <a:buNone/>
            </a:pPr>
            <a:r>
              <a:rPr lang="bs-Latn-BA" b="1" dirty="0"/>
              <a:t>2.      </a:t>
            </a:r>
            <a:r>
              <a:rPr lang="pl-PL" b="1" dirty="0"/>
              <a:t>Korištenje i upravljanje uz naknadu - n</a:t>
            </a:r>
            <a:r>
              <a:rPr lang="bs-Latn-BA" b="1" dirty="0"/>
              <a:t>ajam</a:t>
            </a:r>
          </a:p>
          <a:p>
            <a:pPr marL="0" indent="0">
              <a:buNone/>
            </a:pPr>
            <a:r>
              <a:rPr lang="bs-Latn-BA" b="1" dirty="0"/>
              <a:t>3.      Korištenje i upravljanje bez naknade</a:t>
            </a:r>
          </a:p>
          <a:p>
            <a:pPr marL="0" indent="0">
              <a:buNone/>
            </a:pPr>
            <a:r>
              <a:rPr lang="bs-Latn-BA" b="1" dirty="0"/>
              <a:t>4.      Donacija</a:t>
            </a:r>
          </a:p>
          <a:p>
            <a:pPr marL="0" indent="0">
              <a:buNone/>
            </a:pPr>
            <a:r>
              <a:rPr lang="bs-Latn-BA" b="1" dirty="0"/>
              <a:t>5.      Vanbilansna evidencija</a:t>
            </a:r>
          </a:p>
          <a:p>
            <a:pPr marL="0" indent="0">
              <a:buNone/>
            </a:pPr>
            <a:r>
              <a:rPr lang="bs-Latn-BA" b="1" dirty="0"/>
              <a:t>6.      Koncesija</a:t>
            </a:r>
          </a:p>
          <a:p>
            <a:pPr marL="0" indent="0">
              <a:buNone/>
            </a:pPr>
            <a:r>
              <a:rPr lang="bs-Latn-BA" b="1" dirty="0"/>
              <a:t>7.      Kombinovani model</a:t>
            </a:r>
          </a:p>
        </p:txBody>
      </p:sp>
      <p:sp>
        <p:nvSpPr>
          <p:cNvPr id="5" name="Footer Placeholder 4">
            <a:extLst>
              <a:ext uri="{FF2B5EF4-FFF2-40B4-BE49-F238E27FC236}">
                <a16:creationId xmlns:a16="http://schemas.microsoft.com/office/drawing/2014/main" id="{19B7F435-6466-1EF6-21CC-47EDD519FBAC}"/>
              </a:ext>
            </a:extLst>
          </p:cNvPr>
          <p:cNvSpPr>
            <a:spLocks noGrp="1"/>
          </p:cNvSpPr>
          <p:nvPr>
            <p:ph type="ftr" sz="quarter" idx="11"/>
          </p:nvPr>
        </p:nvSpPr>
        <p:spPr>
          <a:xfrm>
            <a:off x="546847" y="6499412"/>
            <a:ext cx="7906871" cy="268941"/>
          </a:xfrm>
        </p:spPr>
        <p:txBody>
          <a:bodyPr/>
          <a:lstStyle/>
          <a:p>
            <a:pPr algn="ctr"/>
            <a:r>
              <a:rPr lang="hr-HR" sz="1300" b="1" dirty="0"/>
              <a:t>176. Sjednica UO UPKP u FBiH, 29.02.2024. godine, Hotel Ibis styles, Saraje</a:t>
            </a:r>
          </a:p>
        </p:txBody>
      </p:sp>
    </p:spTree>
    <p:extLst>
      <p:ext uri="{BB962C8B-B14F-4D97-AF65-F5344CB8AC3E}">
        <p14:creationId xmlns:p14="http://schemas.microsoft.com/office/powerpoint/2010/main" val="1400943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5E85-6288-0CD3-BCAB-95B9474207F6}"/>
              </a:ext>
            </a:extLst>
          </p:cNvPr>
          <p:cNvSpPr>
            <a:spLocks noGrp="1"/>
          </p:cNvSpPr>
          <p:nvPr>
            <p:ph type="title"/>
          </p:nvPr>
        </p:nvSpPr>
        <p:spPr>
          <a:xfrm>
            <a:off x="449356" y="134471"/>
            <a:ext cx="7886700" cy="224117"/>
          </a:xfrm>
        </p:spPr>
        <p:txBody>
          <a:bodyPr>
            <a:noAutofit/>
          </a:bodyPr>
          <a:lstStyle/>
          <a:p>
            <a:pPr algn="ctr"/>
            <a:r>
              <a:rPr lang="hr-HR" sz="1600" b="1" dirty="0"/>
              <a:t>Prezentacija modela unosa vodnih objkata ( infrastrukture za pružanje vodnih usluga ) u poslovne knjige</a:t>
            </a:r>
          </a:p>
        </p:txBody>
      </p:sp>
      <p:sp useBgFill="1">
        <p:nvSpPr>
          <p:cNvPr id="3" name="Content Placeholder 2">
            <a:extLst>
              <a:ext uri="{FF2B5EF4-FFF2-40B4-BE49-F238E27FC236}">
                <a16:creationId xmlns:a16="http://schemas.microsoft.com/office/drawing/2014/main" id="{AE6CEB00-0D78-8946-6765-CDB2EB7735F9}"/>
              </a:ext>
            </a:extLst>
          </p:cNvPr>
          <p:cNvSpPr>
            <a:spLocks noGrp="1"/>
          </p:cNvSpPr>
          <p:nvPr>
            <p:ph idx="1"/>
          </p:nvPr>
        </p:nvSpPr>
        <p:spPr>
          <a:xfrm>
            <a:off x="610720" y="932329"/>
            <a:ext cx="7886700" cy="5405718"/>
          </a:xfrm>
        </p:spPr>
        <p:txBody>
          <a:bodyPr>
            <a:normAutofit lnSpcReduction="10000"/>
          </a:bodyPr>
          <a:lstStyle/>
          <a:p>
            <a:pPr marL="0" indent="0">
              <a:buNone/>
            </a:pPr>
            <a:endParaRPr lang="bs-Latn-BA" dirty="0"/>
          </a:p>
          <a:p>
            <a:pPr marL="0" indent="0">
              <a:buNone/>
            </a:pPr>
            <a:endParaRPr lang="bs-Latn-BA" dirty="0"/>
          </a:p>
          <a:p>
            <a:pPr marL="0" indent="0">
              <a:buNone/>
            </a:pPr>
            <a:r>
              <a:rPr lang="bs-Latn-BA" b="1" dirty="0"/>
              <a:t>1.      Dokapitalizacija preduzeća                                                                  </a:t>
            </a:r>
          </a:p>
          <a:p>
            <a:pPr marL="0" indent="0">
              <a:buNone/>
            </a:pPr>
            <a:r>
              <a:rPr lang="bs-Latn-BA" b="1" dirty="0"/>
              <a:t>Ukoliko postoji zakonska mogućnost ovo je vrlo dobar model upravljanja vodnim dobrima.</a:t>
            </a:r>
          </a:p>
          <a:p>
            <a:pPr marL="0" indent="0">
              <a:buNone/>
            </a:pPr>
            <a:r>
              <a:rPr lang="bs-Latn-BA" b="1" dirty="0"/>
              <a:t>Vodna dobra su uknjižena u dugotrajnu imovinu preduzeća i na ista se vrši obračun amortizacije.</a:t>
            </a:r>
          </a:p>
          <a:p>
            <a:pPr marL="0" indent="0">
              <a:buNone/>
            </a:pPr>
            <a:r>
              <a:rPr lang="bs-Latn-BA" b="1" dirty="0"/>
              <a:t>Amortizacija se uključuje u cijenu vodnih usluga što obezbjeđuje njihovo održavanje i zanavljanje.</a:t>
            </a:r>
          </a:p>
          <a:p>
            <a:pPr marL="0" indent="0">
              <a:buNone/>
            </a:pPr>
            <a:r>
              <a:rPr lang="bs-Latn-BA" b="1" dirty="0"/>
              <a:t>Pravo raspolaganja vodnim objektima se može ograničiti da ne budu predmet eventualnog otuđenja, stečaja ili likvidacije.</a:t>
            </a:r>
          </a:p>
          <a:p>
            <a:pPr marL="0" indent="0">
              <a:buNone/>
            </a:pPr>
            <a:r>
              <a:rPr lang="bs-Latn-BA" b="1" dirty="0"/>
              <a:t>Vlasnički udio ulagača se povećava po osnovu unosa stvari ili novca.</a:t>
            </a:r>
          </a:p>
          <a:p>
            <a:pPr marL="0" indent="0">
              <a:buNone/>
            </a:pPr>
            <a:r>
              <a:rPr lang="bs-Latn-BA" b="1" dirty="0"/>
              <a:t>Nadzornu funkciju imaju ulagači po osnovu svog učešća u kapitalu. </a:t>
            </a:r>
          </a:p>
          <a:p>
            <a:pPr marL="0" indent="0">
              <a:buNone/>
            </a:pPr>
            <a:r>
              <a:rPr lang="bs-Latn-BA" b="1" dirty="0"/>
              <a:t>Preduzeće ima operativnu i finansijsku samostalnost u slučaju odobrenja adekvatnih cijena vodnih usluga.</a:t>
            </a:r>
          </a:p>
          <a:p>
            <a:pPr marL="0" indent="0">
              <a:buNone/>
            </a:pPr>
            <a:endParaRPr lang="bs-Latn-BA" b="1" dirty="0"/>
          </a:p>
        </p:txBody>
      </p:sp>
      <p:sp>
        <p:nvSpPr>
          <p:cNvPr id="5" name="Footer Placeholder 4">
            <a:extLst>
              <a:ext uri="{FF2B5EF4-FFF2-40B4-BE49-F238E27FC236}">
                <a16:creationId xmlns:a16="http://schemas.microsoft.com/office/drawing/2014/main" id="{19B7F435-6466-1EF6-21CC-47EDD519FBAC}"/>
              </a:ext>
            </a:extLst>
          </p:cNvPr>
          <p:cNvSpPr>
            <a:spLocks noGrp="1"/>
          </p:cNvSpPr>
          <p:nvPr>
            <p:ph type="ftr" sz="quarter" idx="11"/>
          </p:nvPr>
        </p:nvSpPr>
        <p:spPr>
          <a:xfrm>
            <a:off x="546847" y="6499412"/>
            <a:ext cx="7906871" cy="268941"/>
          </a:xfrm>
        </p:spPr>
        <p:txBody>
          <a:bodyPr/>
          <a:lstStyle/>
          <a:p>
            <a:pPr algn="ctr"/>
            <a:r>
              <a:rPr lang="bs-Latn-BA" sz="1400" b="1" i="1" dirty="0">
                <a:latin typeface="Myriad Pro"/>
                <a:ea typeface="Myriad Pro"/>
                <a:cs typeface="Myriad Pro"/>
              </a:rPr>
              <a:t>176. Sjednica UO UPKP u FBiH, 29</a:t>
            </a:r>
            <a:r>
              <a:rPr lang="da-DK" sz="1400" b="1" i="1" dirty="0">
                <a:latin typeface="Myriad Pro"/>
                <a:ea typeface="Myriad Pro"/>
                <a:cs typeface="Myriad Pro"/>
              </a:rPr>
              <a:t>.</a:t>
            </a:r>
            <a:r>
              <a:rPr lang="bs-Latn-BA" sz="1400" b="1" i="1" dirty="0">
                <a:latin typeface="Myriad Pro"/>
                <a:ea typeface="Myriad Pro"/>
                <a:cs typeface="Myriad Pro"/>
              </a:rPr>
              <a:t>02</a:t>
            </a:r>
            <a:r>
              <a:rPr lang="da-DK" sz="1400" b="1" i="1" dirty="0">
                <a:latin typeface="Myriad Pro"/>
                <a:ea typeface="Myriad Pro"/>
                <a:cs typeface="Myriad Pro"/>
              </a:rPr>
              <a:t>.202</a:t>
            </a:r>
            <a:r>
              <a:rPr lang="bs-Latn-BA" sz="1400" b="1" i="1" dirty="0">
                <a:latin typeface="Myriad Pro"/>
                <a:ea typeface="Myriad Pro"/>
                <a:cs typeface="Myriad Pro"/>
              </a:rPr>
              <a:t>4</a:t>
            </a:r>
            <a:r>
              <a:rPr lang="da-DK" sz="1400" b="1" i="1" dirty="0">
                <a:latin typeface="Myriad Pro"/>
                <a:ea typeface="Myriad Pro"/>
                <a:cs typeface="Myriad Pro"/>
              </a:rPr>
              <a:t>. </a:t>
            </a:r>
            <a:r>
              <a:rPr lang="bs-Latn-BA" sz="1400" b="1" i="1" dirty="0">
                <a:latin typeface="Myriad Pro"/>
                <a:ea typeface="Myriad Pro"/>
                <a:cs typeface="Myriad Pro"/>
              </a:rPr>
              <a:t>godine</a:t>
            </a:r>
            <a:r>
              <a:rPr lang="da-DK" sz="1400" b="1" i="1" dirty="0">
                <a:latin typeface="Myriad Pro"/>
                <a:ea typeface="Myriad Pro"/>
                <a:cs typeface="Myriad Pro"/>
              </a:rPr>
              <a:t>, H</a:t>
            </a:r>
            <a:r>
              <a:rPr lang="bs-Latn-BA" sz="1400" b="1" i="1" dirty="0">
                <a:latin typeface="Myriad Pro"/>
                <a:ea typeface="Myriad Pro"/>
                <a:cs typeface="Myriad Pro"/>
              </a:rPr>
              <a:t>otel</a:t>
            </a:r>
            <a:r>
              <a:rPr lang="da-DK" sz="1400" b="1" i="1" dirty="0">
                <a:latin typeface="Myriad Pro"/>
                <a:ea typeface="Myriad Pro"/>
                <a:cs typeface="Myriad Pro"/>
              </a:rPr>
              <a:t> </a:t>
            </a:r>
            <a:r>
              <a:rPr lang="bs-Latn-BA" sz="1400" b="1" i="1" dirty="0">
                <a:latin typeface="Myriad Pro"/>
                <a:ea typeface="Myriad Pro"/>
                <a:cs typeface="Myriad Pro"/>
              </a:rPr>
              <a:t>Ibis styles</a:t>
            </a:r>
            <a:r>
              <a:rPr lang="da-DK" sz="1400" b="1" i="1" dirty="0">
                <a:latin typeface="Myriad Pro"/>
                <a:ea typeface="Myriad Pro"/>
                <a:cs typeface="Myriad Pro"/>
              </a:rPr>
              <a:t>, </a:t>
            </a:r>
            <a:r>
              <a:rPr lang="bs-Latn-BA" sz="1400" b="1" i="1" dirty="0">
                <a:latin typeface="Myriad Pro"/>
                <a:ea typeface="Myriad Pro"/>
                <a:cs typeface="Myriad Pro"/>
              </a:rPr>
              <a:t>Saraje</a:t>
            </a:r>
            <a:endParaRPr lang="hr-HR" sz="1300" b="1" dirty="0"/>
          </a:p>
        </p:txBody>
      </p:sp>
    </p:spTree>
    <p:extLst>
      <p:ext uri="{BB962C8B-B14F-4D97-AF65-F5344CB8AC3E}">
        <p14:creationId xmlns:p14="http://schemas.microsoft.com/office/powerpoint/2010/main" val="2255973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A7F36-A46E-7A64-374C-E3057DDD5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CC6712-E5D7-7439-5534-430D764F1451}"/>
              </a:ext>
            </a:extLst>
          </p:cNvPr>
          <p:cNvSpPr>
            <a:spLocks noGrp="1"/>
          </p:cNvSpPr>
          <p:nvPr>
            <p:ph type="title"/>
          </p:nvPr>
        </p:nvSpPr>
        <p:spPr>
          <a:xfrm>
            <a:off x="449356" y="134471"/>
            <a:ext cx="7886700" cy="224117"/>
          </a:xfrm>
        </p:spPr>
        <p:txBody>
          <a:bodyPr>
            <a:noAutofit/>
          </a:bodyPr>
          <a:lstStyle/>
          <a:p>
            <a:pPr algn="ctr"/>
            <a:r>
              <a:rPr lang="hr-HR" sz="1600" b="1" dirty="0"/>
              <a:t>Prezentacija modela unosa vodnih objkata ( infrastrukture za pružanje vodnih usluga ) u poslovne knjige</a:t>
            </a:r>
          </a:p>
        </p:txBody>
      </p:sp>
      <p:sp useBgFill="1">
        <p:nvSpPr>
          <p:cNvPr id="3" name="Content Placeholder 2">
            <a:extLst>
              <a:ext uri="{FF2B5EF4-FFF2-40B4-BE49-F238E27FC236}">
                <a16:creationId xmlns:a16="http://schemas.microsoft.com/office/drawing/2014/main" id="{AC158D43-ADB6-C97B-CDB4-94BE701B1A37}"/>
              </a:ext>
            </a:extLst>
          </p:cNvPr>
          <p:cNvSpPr>
            <a:spLocks noGrp="1"/>
          </p:cNvSpPr>
          <p:nvPr>
            <p:ph idx="1"/>
          </p:nvPr>
        </p:nvSpPr>
        <p:spPr>
          <a:xfrm>
            <a:off x="610720" y="932329"/>
            <a:ext cx="7886700" cy="5405718"/>
          </a:xfrm>
        </p:spPr>
        <p:txBody>
          <a:bodyPr>
            <a:normAutofit fontScale="85000" lnSpcReduction="20000"/>
          </a:bodyPr>
          <a:lstStyle/>
          <a:p>
            <a:pPr marL="0" indent="0">
              <a:buNone/>
            </a:pPr>
            <a:r>
              <a:rPr lang="hr-HR" dirty="0"/>
              <a:t>Zakon o vodama FBiH - Članak 14. Vrste objekata s obzirom na namjenu </a:t>
            </a:r>
          </a:p>
          <a:p>
            <a:pPr>
              <a:buAutoNum type="arabicParenBoth"/>
            </a:pPr>
            <a:r>
              <a:rPr lang="hr-HR" dirty="0"/>
              <a:t>Vodni objekti s obzirom na njihovu namjenu su: </a:t>
            </a:r>
          </a:p>
          <a:p>
            <a:pPr>
              <a:buAutoNum type="arabicPeriod"/>
            </a:pPr>
            <a:r>
              <a:rPr lang="hr-HR" dirty="0"/>
              <a:t>zaštitni objekti – nasipi, obaloutvrde, uređena korita vodotoka, odvodni kanali, obodni (lateralni) kanali za zaštitu od vanjskih voda, odvodni tuneli, brane s akumulacijama, ustave, retenzije, crpne postaje za obranu od poplava i drugi pripadajući objekti, kao i objekti za zaštitu od erozija i bujica; 8 </a:t>
            </a:r>
          </a:p>
          <a:p>
            <a:pPr marL="0" indent="0">
              <a:buNone/>
            </a:pPr>
            <a:r>
              <a:rPr lang="hr-HR" dirty="0"/>
              <a:t>2. objekti za odvodnjavanje – osnovna i detaljna odvodna kanalska mreža, crpne postaje za odvodnjavanje i drugi pripadajući objekti; </a:t>
            </a:r>
          </a:p>
          <a:p>
            <a:pPr marL="0" indent="0">
              <a:buNone/>
            </a:pPr>
            <a:r>
              <a:rPr lang="hr-HR" dirty="0"/>
              <a:t>3. </a:t>
            </a:r>
            <a:r>
              <a:rPr lang="hr-HR" dirty="0">
                <a:solidFill>
                  <a:srgbClr val="FF0000"/>
                </a:solidFill>
              </a:rPr>
              <a:t>objekti za iskorišćavanje voda za: - vodoopskrbu (izuzev za opću uporabu voda) – brane i akumulacije, vodozahvati, bunari, kaptaže s odgovarajućom opremom, postrojenja za prečišćavanje vode za piće, rezervoari i cjevovodi i drugi pripadajući objekti, - opskrbljivanje vodom gospodarskih subjekata - brane i akumulacije, vodozahvati, bunari, kaptaže s odgovarajućom opremom i cjevovodi i drugi pripadajući objekti,</a:t>
            </a:r>
            <a:r>
              <a:rPr lang="hr-HR" dirty="0"/>
              <a:t> - navodnjavanje – brane i akumulacije, dovodni kanali i tuneli, vodozahvatne građevine, crpne postaje, ustave, dovodna i razvodna mreža i drugi pripadajući objekti, - korišćenje vodnih snaga – brane i akumulacije, vodozahvati, dovodni i odvodni objekti i drugi pripadajući objekti i oprema, - plovidbu – plovni putovi, prevodnice i ustave i drugi pripadajući objekti i oprema, - ostale namjene - objekti za uzgoj riba, rekreacijski bazeni, jezera i dr.; </a:t>
            </a:r>
          </a:p>
          <a:p>
            <a:pPr marL="0" indent="0">
              <a:buNone/>
            </a:pPr>
            <a:r>
              <a:rPr lang="hr-HR" dirty="0"/>
              <a:t>4. </a:t>
            </a:r>
            <a:r>
              <a:rPr lang="hr-HR" dirty="0">
                <a:solidFill>
                  <a:srgbClr val="FF0000"/>
                </a:solidFill>
              </a:rPr>
              <a:t>objekti za zaštitu voda od zagađivanja (u daljnjem tekstu: vodni objekti za zaštitu voda) – kolektori za prijem i transport otpadnih voda, postrojenja za prečišćavanje otpadnih voda, ispusti u prijamnik i drugi pripadajući objekti i oprema. </a:t>
            </a:r>
          </a:p>
          <a:p>
            <a:pPr marL="0" indent="0">
              <a:buNone/>
            </a:pPr>
            <a:r>
              <a:rPr lang="hr-HR" dirty="0"/>
              <a:t>(2) Vodni objekti iz stavka 1. ovoga članka mogu imati istovremeno i više namjena – višenamjenski vodni objekti.</a:t>
            </a:r>
            <a:endParaRPr lang="bs-Latn-BA" b="1" dirty="0"/>
          </a:p>
        </p:txBody>
      </p:sp>
      <p:sp>
        <p:nvSpPr>
          <p:cNvPr id="5" name="Footer Placeholder 4">
            <a:extLst>
              <a:ext uri="{FF2B5EF4-FFF2-40B4-BE49-F238E27FC236}">
                <a16:creationId xmlns:a16="http://schemas.microsoft.com/office/drawing/2014/main" id="{E10B239D-C5DA-EA00-E506-9614392083A2}"/>
              </a:ext>
            </a:extLst>
          </p:cNvPr>
          <p:cNvSpPr>
            <a:spLocks noGrp="1"/>
          </p:cNvSpPr>
          <p:nvPr>
            <p:ph type="ftr" sz="quarter" idx="11"/>
          </p:nvPr>
        </p:nvSpPr>
        <p:spPr>
          <a:xfrm>
            <a:off x="546847" y="6499412"/>
            <a:ext cx="7906871" cy="268941"/>
          </a:xfrm>
        </p:spPr>
        <p:txBody>
          <a:bodyPr/>
          <a:lstStyle/>
          <a:p>
            <a:pPr algn="ctr"/>
            <a:r>
              <a:rPr lang="bs-Latn-BA" sz="1400" b="1" i="1" dirty="0">
                <a:latin typeface="Myriad Pro"/>
                <a:ea typeface="Myriad Pro"/>
                <a:cs typeface="Myriad Pro"/>
              </a:rPr>
              <a:t>176. Sjednica UO UPKP u FBiH, 29</a:t>
            </a:r>
            <a:r>
              <a:rPr lang="da-DK" sz="1400" b="1" i="1" dirty="0">
                <a:latin typeface="Myriad Pro"/>
                <a:ea typeface="Myriad Pro"/>
                <a:cs typeface="Myriad Pro"/>
              </a:rPr>
              <a:t>.</a:t>
            </a:r>
            <a:r>
              <a:rPr lang="bs-Latn-BA" sz="1400" b="1" i="1" dirty="0">
                <a:latin typeface="Myriad Pro"/>
                <a:ea typeface="Myriad Pro"/>
                <a:cs typeface="Myriad Pro"/>
              </a:rPr>
              <a:t>02</a:t>
            </a:r>
            <a:r>
              <a:rPr lang="da-DK" sz="1400" b="1" i="1" dirty="0">
                <a:latin typeface="Myriad Pro"/>
                <a:ea typeface="Myriad Pro"/>
                <a:cs typeface="Myriad Pro"/>
              </a:rPr>
              <a:t>.202</a:t>
            </a:r>
            <a:r>
              <a:rPr lang="bs-Latn-BA" sz="1400" b="1" i="1" dirty="0">
                <a:latin typeface="Myriad Pro"/>
                <a:ea typeface="Myriad Pro"/>
                <a:cs typeface="Myriad Pro"/>
              </a:rPr>
              <a:t>4</a:t>
            </a:r>
            <a:r>
              <a:rPr lang="da-DK" sz="1400" b="1" i="1" dirty="0">
                <a:latin typeface="Myriad Pro"/>
                <a:ea typeface="Myriad Pro"/>
                <a:cs typeface="Myriad Pro"/>
              </a:rPr>
              <a:t>. </a:t>
            </a:r>
            <a:r>
              <a:rPr lang="bs-Latn-BA" sz="1400" b="1" i="1" dirty="0">
                <a:latin typeface="Myriad Pro"/>
                <a:ea typeface="Myriad Pro"/>
                <a:cs typeface="Myriad Pro"/>
              </a:rPr>
              <a:t>godine</a:t>
            </a:r>
            <a:r>
              <a:rPr lang="da-DK" sz="1400" b="1" i="1" dirty="0">
                <a:latin typeface="Myriad Pro"/>
                <a:ea typeface="Myriad Pro"/>
                <a:cs typeface="Myriad Pro"/>
              </a:rPr>
              <a:t>, H</a:t>
            </a:r>
            <a:r>
              <a:rPr lang="bs-Latn-BA" sz="1400" b="1" i="1" dirty="0">
                <a:latin typeface="Myriad Pro"/>
                <a:ea typeface="Myriad Pro"/>
                <a:cs typeface="Myriad Pro"/>
              </a:rPr>
              <a:t>otel</a:t>
            </a:r>
            <a:r>
              <a:rPr lang="da-DK" sz="1400" b="1" i="1" dirty="0">
                <a:latin typeface="Myriad Pro"/>
                <a:ea typeface="Myriad Pro"/>
                <a:cs typeface="Myriad Pro"/>
              </a:rPr>
              <a:t> </a:t>
            </a:r>
            <a:r>
              <a:rPr lang="bs-Latn-BA" sz="1400" b="1" i="1" dirty="0">
                <a:latin typeface="Myriad Pro"/>
                <a:ea typeface="Myriad Pro"/>
                <a:cs typeface="Myriad Pro"/>
              </a:rPr>
              <a:t>Ibis styles</a:t>
            </a:r>
            <a:r>
              <a:rPr lang="da-DK" sz="1400" b="1" i="1" dirty="0">
                <a:latin typeface="Myriad Pro"/>
                <a:ea typeface="Myriad Pro"/>
                <a:cs typeface="Myriad Pro"/>
              </a:rPr>
              <a:t>, </a:t>
            </a:r>
            <a:r>
              <a:rPr lang="bs-Latn-BA" sz="1400" b="1" i="1" dirty="0">
                <a:latin typeface="Myriad Pro"/>
                <a:ea typeface="Myriad Pro"/>
                <a:cs typeface="Myriad Pro"/>
              </a:rPr>
              <a:t>Saraje</a:t>
            </a:r>
            <a:endParaRPr lang="hr-HR" sz="1300" b="1" dirty="0"/>
          </a:p>
        </p:txBody>
      </p:sp>
    </p:spTree>
    <p:extLst>
      <p:ext uri="{BB962C8B-B14F-4D97-AF65-F5344CB8AC3E}">
        <p14:creationId xmlns:p14="http://schemas.microsoft.com/office/powerpoint/2010/main" val="3918538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C0D89-7ADA-29C5-1B01-D03B6C4B0A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1197F-0486-4BBE-F379-2686470E5968}"/>
              </a:ext>
            </a:extLst>
          </p:cNvPr>
          <p:cNvSpPr>
            <a:spLocks noGrp="1"/>
          </p:cNvSpPr>
          <p:nvPr>
            <p:ph type="title"/>
          </p:nvPr>
        </p:nvSpPr>
        <p:spPr>
          <a:xfrm>
            <a:off x="449356" y="134471"/>
            <a:ext cx="7886700" cy="224117"/>
          </a:xfrm>
        </p:spPr>
        <p:txBody>
          <a:bodyPr>
            <a:noAutofit/>
          </a:bodyPr>
          <a:lstStyle/>
          <a:p>
            <a:pPr algn="ctr"/>
            <a:r>
              <a:rPr lang="hr-HR" sz="1600" b="1" dirty="0"/>
              <a:t>Prezentacija modela unosa vodnih objkata ( infrastrukture za pružanje vodnih usluga ) u poslovne knjige</a:t>
            </a:r>
          </a:p>
        </p:txBody>
      </p:sp>
      <p:sp useBgFill="1">
        <p:nvSpPr>
          <p:cNvPr id="3" name="Content Placeholder 2">
            <a:extLst>
              <a:ext uri="{FF2B5EF4-FFF2-40B4-BE49-F238E27FC236}">
                <a16:creationId xmlns:a16="http://schemas.microsoft.com/office/drawing/2014/main" id="{1D1A6C3B-CE5A-E83A-A1C4-BA79F07B293B}"/>
              </a:ext>
            </a:extLst>
          </p:cNvPr>
          <p:cNvSpPr>
            <a:spLocks noGrp="1"/>
          </p:cNvSpPr>
          <p:nvPr>
            <p:ph idx="1"/>
          </p:nvPr>
        </p:nvSpPr>
        <p:spPr>
          <a:xfrm>
            <a:off x="610720" y="932329"/>
            <a:ext cx="7886700" cy="5405718"/>
          </a:xfrm>
        </p:spPr>
        <p:txBody>
          <a:bodyPr>
            <a:normAutofit/>
          </a:bodyPr>
          <a:lstStyle/>
          <a:p>
            <a:pPr marL="0" indent="0">
              <a:buNone/>
            </a:pPr>
            <a:r>
              <a:rPr lang="hr-HR" dirty="0"/>
              <a:t>Zakon o vodama FBiH - Članak 17. </a:t>
            </a:r>
          </a:p>
          <a:p>
            <a:pPr>
              <a:buAutoNum type="arabicParenBoth"/>
            </a:pPr>
            <a:r>
              <a:rPr lang="hr-HR" dirty="0">
                <a:solidFill>
                  <a:srgbClr val="FF0000"/>
                </a:solidFill>
              </a:rPr>
              <a:t>Vodni objekti iz članka 14. stavak 1. točka 3. alineja 1. i točka 4. ovoga zakona u vlasništvu su općine ili grada, ukoliko kantonalnim propisom nije drukčije određeno. (</a:t>
            </a:r>
          </a:p>
          <a:p>
            <a:pPr>
              <a:buAutoNum type="arabicParenBoth"/>
            </a:pPr>
            <a:r>
              <a:rPr lang="hr-HR" dirty="0">
                <a:solidFill>
                  <a:srgbClr val="FF0000"/>
                </a:solidFill>
              </a:rPr>
              <a:t>Vlasnici vodnih objekata iz stavka 1. ovoga članka pravo upravljanja i korišćenja mogu prenijeti na pravne osobe ustanovljene prema propisima o komunalnoj djelatnosti. </a:t>
            </a:r>
          </a:p>
          <a:p>
            <a:pPr>
              <a:buAutoNum type="arabicParenBoth"/>
            </a:pPr>
            <a:r>
              <a:rPr lang="hr-HR" dirty="0"/>
              <a:t>Vodni objekti iz članka 14. stavak 1. točka 3. alineja 1. i točka 4. ovoga zakona što su ih za svoje potrebe izgradile pravne ili fizičke osobe u njihovom su vlasništvu i one brinu o upravljanju tim objektima.</a:t>
            </a:r>
          </a:p>
          <a:p>
            <a:pPr marL="0" indent="0">
              <a:buNone/>
            </a:pPr>
            <a:r>
              <a:rPr lang="hr-HR" dirty="0"/>
              <a:t>Sllična zakonska rješenje preuzeta i u Nacrtu Zakona o vodnim uslugama.</a:t>
            </a:r>
          </a:p>
        </p:txBody>
      </p:sp>
      <p:sp>
        <p:nvSpPr>
          <p:cNvPr id="5" name="Footer Placeholder 4">
            <a:extLst>
              <a:ext uri="{FF2B5EF4-FFF2-40B4-BE49-F238E27FC236}">
                <a16:creationId xmlns:a16="http://schemas.microsoft.com/office/drawing/2014/main" id="{A30662EF-85AC-1A0A-0899-6AFAE4DAD51C}"/>
              </a:ext>
            </a:extLst>
          </p:cNvPr>
          <p:cNvSpPr>
            <a:spLocks noGrp="1"/>
          </p:cNvSpPr>
          <p:nvPr>
            <p:ph type="ftr" sz="quarter" idx="11"/>
          </p:nvPr>
        </p:nvSpPr>
        <p:spPr>
          <a:xfrm>
            <a:off x="546847" y="6499412"/>
            <a:ext cx="7906871" cy="268941"/>
          </a:xfrm>
        </p:spPr>
        <p:txBody>
          <a:bodyPr/>
          <a:lstStyle/>
          <a:p>
            <a:pPr algn="ctr"/>
            <a:r>
              <a:rPr lang="bs-Latn-BA" sz="1400" b="1" i="1" dirty="0">
                <a:latin typeface="Myriad Pro"/>
                <a:ea typeface="Myriad Pro"/>
                <a:cs typeface="Myriad Pro"/>
              </a:rPr>
              <a:t>176. Sjednica UO UPKP u FBiH, 29</a:t>
            </a:r>
            <a:r>
              <a:rPr lang="da-DK" sz="1400" b="1" i="1" dirty="0">
                <a:latin typeface="Myriad Pro"/>
                <a:ea typeface="Myriad Pro"/>
                <a:cs typeface="Myriad Pro"/>
              </a:rPr>
              <a:t>.</a:t>
            </a:r>
            <a:r>
              <a:rPr lang="bs-Latn-BA" sz="1400" b="1" i="1" dirty="0">
                <a:latin typeface="Myriad Pro"/>
                <a:ea typeface="Myriad Pro"/>
                <a:cs typeface="Myriad Pro"/>
              </a:rPr>
              <a:t>02</a:t>
            </a:r>
            <a:r>
              <a:rPr lang="da-DK" sz="1400" b="1" i="1" dirty="0">
                <a:latin typeface="Myriad Pro"/>
                <a:ea typeface="Myriad Pro"/>
                <a:cs typeface="Myriad Pro"/>
              </a:rPr>
              <a:t>.202</a:t>
            </a:r>
            <a:r>
              <a:rPr lang="bs-Latn-BA" sz="1400" b="1" i="1" dirty="0">
                <a:latin typeface="Myriad Pro"/>
                <a:ea typeface="Myriad Pro"/>
                <a:cs typeface="Myriad Pro"/>
              </a:rPr>
              <a:t>4</a:t>
            </a:r>
            <a:r>
              <a:rPr lang="da-DK" sz="1400" b="1" i="1" dirty="0">
                <a:latin typeface="Myriad Pro"/>
                <a:ea typeface="Myriad Pro"/>
                <a:cs typeface="Myriad Pro"/>
              </a:rPr>
              <a:t>. </a:t>
            </a:r>
            <a:r>
              <a:rPr lang="bs-Latn-BA" sz="1400" b="1" i="1" dirty="0">
                <a:latin typeface="Myriad Pro"/>
                <a:ea typeface="Myriad Pro"/>
                <a:cs typeface="Myriad Pro"/>
              </a:rPr>
              <a:t>godine</a:t>
            </a:r>
            <a:r>
              <a:rPr lang="da-DK" sz="1400" b="1" i="1" dirty="0">
                <a:latin typeface="Myriad Pro"/>
                <a:ea typeface="Myriad Pro"/>
                <a:cs typeface="Myriad Pro"/>
              </a:rPr>
              <a:t>, H</a:t>
            </a:r>
            <a:r>
              <a:rPr lang="bs-Latn-BA" sz="1400" b="1" i="1" dirty="0">
                <a:latin typeface="Myriad Pro"/>
                <a:ea typeface="Myriad Pro"/>
                <a:cs typeface="Myriad Pro"/>
              </a:rPr>
              <a:t>otel</a:t>
            </a:r>
            <a:r>
              <a:rPr lang="da-DK" sz="1400" b="1" i="1" dirty="0">
                <a:latin typeface="Myriad Pro"/>
                <a:ea typeface="Myriad Pro"/>
                <a:cs typeface="Myriad Pro"/>
              </a:rPr>
              <a:t> </a:t>
            </a:r>
            <a:r>
              <a:rPr lang="bs-Latn-BA" sz="1400" b="1" i="1" dirty="0">
                <a:latin typeface="Myriad Pro"/>
                <a:ea typeface="Myriad Pro"/>
                <a:cs typeface="Myriad Pro"/>
              </a:rPr>
              <a:t>Ibis styles</a:t>
            </a:r>
            <a:r>
              <a:rPr lang="da-DK" sz="1400" b="1" i="1" dirty="0">
                <a:latin typeface="Myriad Pro"/>
                <a:ea typeface="Myriad Pro"/>
                <a:cs typeface="Myriad Pro"/>
              </a:rPr>
              <a:t>, </a:t>
            </a:r>
            <a:r>
              <a:rPr lang="bs-Latn-BA" sz="1400" b="1" i="1" dirty="0">
                <a:latin typeface="Myriad Pro"/>
                <a:ea typeface="Myriad Pro"/>
                <a:cs typeface="Myriad Pro"/>
              </a:rPr>
              <a:t>Saraje</a:t>
            </a:r>
            <a:endParaRPr lang="hr-HR" sz="1300" b="1" dirty="0"/>
          </a:p>
        </p:txBody>
      </p:sp>
    </p:spTree>
    <p:extLst>
      <p:ext uri="{BB962C8B-B14F-4D97-AF65-F5344CB8AC3E}">
        <p14:creationId xmlns:p14="http://schemas.microsoft.com/office/powerpoint/2010/main" val="201985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5E85-6288-0CD3-BCAB-95B9474207F6}"/>
              </a:ext>
            </a:extLst>
          </p:cNvPr>
          <p:cNvSpPr>
            <a:spLocks noGrp="1"/>
          </p:cNvSpPr>
          <p:nvPr>
            <p:ph type="title"/>
          </p:nvPr>
        </p:nvSpPr>
        <p:spPr>
          <a:xfrm>
            <a:off x="449356" y="134471"/>
            <a:ext cx="7886700" cy="224117"/>
          </a:xfrm>
        </p:spPr>
        <p:txBody>
          <a:bodyPr>
            <a:noAutofit/>
          </a:bodyPr>
          <a:lstStyle/>
          <a:p>
            <a:pPr algn="ctr"/>
            <a:r>
              <a:rPr lang="hr-HR" sz="1600" b="1" dirty="0"/>
              <a:t>Prezentacija modela unosa vodnih objkata ( infrastrukture za pružanje vodnih usluga ) u poslovne knjige</a:t>
            </a:r>
          </a:p>
        </p:txBody>
      </p:sp>
      <p:sp useBgFill="1">
        <p:nvSpPr>
          <p:cNvPr id="3" name="Content Placeholder 2">
            <a:extLst>
              <a:ext uri="{FF2B5EF4-FFF2-40B4-BE49-F238E27FC236}">
                <a16:creationId xmlns:a16="http://schemas.microsoft.com/office/drawing/2014/main" id="{AE6CEB00-0D78-8946-6765-CDB2EB7735F9}"/>
              </a:ext>
            </a:extLst>
          </p:cNvPr>
          <p:cNvSpPr>
            <a:spLocks noGrp="1"/>
          </p:cNvSpPr>
          <p:nvPr>
            <p:ph idx="1"/>
          </p:nvPr>
        </p:nvSpPr>
        <p:spPr>
          <a:xfrm>
            <a:off x="610720" y="932329"/>
            <a:ext cx="7886700" cy="5405718"/>
          </a:xfrm>
        </p:spPr>
        <p:txBody>
          <a:bodyPr/>
          <a:lstStyle/>
          <a:p>
            <a:pPr marL="0" indent="0">
              <a:buNone/>
            </a:pPr>
            <a:endParaRPr lang="bs-Latn-BA" dirty="0"/>
          </a:p>
          <a:p>
            <a:pPr marL="0" indent="0">
              <a:buNone/>
            </a:pPr>
            <a:r>
              <a:rPr lang="en-GB" sz="1800" b="1" i="0" dirty="0">
                <a:solidFill>
                  <a:srgbClr val="222222"/>
                </a:solidFill>
                <a:effectLst/>
                <a:latin typeface="Calibri" panose="020F0502020204030204" pitchFamily="34" charset="0"/>
              </a:rPr>
              <a:t>2.</a:t>
            </a:r>
            <a:r>
              <a:rPr lang="en-GB" sz="1800" b="1" i="0" dirty="0">
                <a:solidFill>
                  <a:srgbClr val="222222"/>
                </a:solidFill>
                <a:effectLst/>
                <a:latin typeface="Times New Roman" panose="02020603050405020304" pitchFamily="18" charset="0"/>
              </a:rPr>
              <a:t>      </a:t>
            </a:r>
            <a:r>
              <a:rPr lang="pl-PL" b="1" dirty="0"/>
              <a:t> Korištenje i upravljanje uz naknadu - n</a:t>
            </a:r>
            <a:r>
              <a:rPr lang="bs-Latn-BA" b="1" dirty="0"/>
              <a:t>ajam</a:t>
            </a:r>
            <a:endParaRPr lang="en-GB" sz="1800" b="1" i="0" dirty="0">
              <a:solidFill>
                <a:srgbClr val="222222"/>
              </a:solidFill>
              <a:effectLst/>
              <a:latin typeface="Calibri" panose="020F0502020204030204" pitchFamily="34" charset="0"/>
            </a:endParaRPr>
          </a:p>
          <a:p>
            <a:pPr marL="0" indent="0">
              <a:buNone/>
            </a:pPr>
            <a:endParaRPr lang="bs-Latn-BA" dirty="0"/>
          </a:p>
          <a:p>
            <a:pPr marL="0" indent="0">
              <a:buNone/>
            </a:pPr>
            <a:r>
              <a:rPr lang="bs-Latn-BA" b="1" dirty="0"/>
              <a:t>Ukoliko / </a:t>
            </a:r>
            <a:r>
              <a:rPr lang="bs-Latn-BA" b="1" dirty="0">
                <a:solidFill>
                  <a:srgbClr val="FF0000"/>
                </a:solidFill>
              </a:rPr>
              <a:t>pošto</a:t>
            </a:r>
            <a:r>
              <a:rPr lang="bs-Latn-BA" b="1" dirty="0"/>
              <a:t> nije moguće  unijeti vodne objekte  po modelu dokapitalizacije preduzeća ovo je dobra opcija za efikasno upravljanje vodnim dobrima od strane preduzeća.</a:t>
            </a:r>
          </a:p>
          <a:p>
            <a:pPr marL="0" indent="0">
              <a:buNone/>
            </a:pPr>
            <a:r>
              <a:rPr lang="bs-Latn-BA" b="1" dirty="0"/>
              <a:t>Najamnina treba da bude minimalno u visini amortizacije i ista se uključuje u cijenu vodnih usluga, što obezbjeđuje njihovu funkcionalnost i zanavljanje.</a:t>
            </a:r>
          </a:p>
          <a:p>
            <a:pPr marL="0" indent="0">
              <a:buNone/>
            </a:pPr>
            <a:r>
              <a:rPr lang="bs-Latn-BA" b="1" dirty="0"/>
              <a:t>Zanavljanje i odžavanje vodnih dobara se vrši po (tro)godišnjem planu na koji saglasnost daje najmodavac.</a:t>
            </a:r>
          </a:p>
          <a:p>
            <a:pPr marL="0" indent="0">
              <a:buNone/>
            </a:pPr>
            <a:endParaRPr lang="bs-Latn-BA" b="1" dirty="0"/>
          </a:p>
        </p:txBody>
      </p:sp>
      <p:sp>
        <p:nvSpPr>
          <p:cNvPr id="5" name="Footer Placeholder 4">
            <a:extLst>
              <a:ext uri="{FF2B5EF4-FFF2-40B4-BE49-F238E27FC236}">
                <a16:creationId xmlns:a16="http://schemas.microsoft.com/office/drawing/2014/main" id="{19B7F435-6466-1EF6-21CC-47EDD519FBAC}"/>
              </a:ext>
            </a:extLst>
          </p:cNvPr>
          <p:cNvSpPr>
            <a:spLocks noGrp="1"/>
          </p:cNvSpPr>
          <p:nvPr>
            <p:ph type="ftr" sz="quarter" idx="11"/>
          </p:nvPr>
        </p:nvSpPr>
        <p:spPr>
          <a:xfrm>
            <a:off x="546847" y="6499412"/>
            <a:ext cx="7906871" cy="268941"/>
          </a:xfrm>
        </p:spPr>
        <p:txBody>
          <a:bodyPr/>
          <a:lstStyle/>
          <a:p>
            <a:pPr algn="ctr"/>
            <a:r>
              <a:rPr lang="bs-Latn-BA" sz="1400" b="1" i="1" dirty="0">
                <a:latin typeface="Myriad Pro"/>
                <a:ea typeface="Myriad Pro"/>
                <a:cs typeface="Myriad Pro"/>
              </a:rPr>
              <a:t>176. Sjednica UO UPKP u FBiH, 29</a:t>
            </a:r>
            <a:r>
              <a:rPr lang="da-DK" sz="1400" b="1" i="1" dirty="0">
                <a:latin typeface="Myriad Pro"/>
                <a:ea typeface="Myriad Pro"/>
                <a:cs typeface="Myriad Pro"/>
              </a:rPr>
              <a:t>.</a:t>
            </a:r>
            <a:r>
              <a:rPr lang="bs-Latn-BA" sz="1400" b="1" i="1" dirty="0">
                <a:latin typeface="Myriad Pro"/>
                <a:ea typeface="Myriad Pro"/>
                <a:cs typeface="Myriad Pro"/>
              </a:rPr>
              <a:t>02</a:t>
            </a:r>
            <a:r>
              <a:rPr lang="da-DK" sz="1400" b="1" i="1" dirty="0">
                <a:latin typeface="Myriad Pro"/>
                <a:ea typeface="Myriad Pro"/>
                <a:cs typeface="Myriad Pro"/>
              </a:rPr>
              <a:t>.202</a:t>
            </a:r>
            <a:r>
              <a:rPr lang="bs-Latn-BA" sz="1400" b="1" i="1" dirty="0">
                <a:latin typeface="Myriad Pro"/>
                <a:ea typeface="Myriad Pro"/>
                <a:cs typeface="Myriad Pro"/>
              </a:rPr>
              <a:t>4</a:t>
            </a:r>
            <a:r>
              <a:rPr lang="da-DK" sz="1400" b="1" i="1" dirty="0">
                <a:latin typeface="Myriad Pro"/>
                <a:ea typeface="Myriad Pro"/>
                <a:cs typeface="Myriad Pro"/>
              </a:rPr>
              <a:t>. </a:t>
            </a:r>
            <a:r>
              <a:rPr lang="bs-Latn-BA" sz="1400" b="1" i="1" dirty="0">
                <a:latin typeface="Myriad Pro"/>
                <a:ea typeface="Myriad Pro"/>
                <a:cs typeface="Myriad Pro"/>
              </a:rPr>
              <a:t>godine</a:t>
            </a:r>
            <a:r>
              <a:rPr lang="da-DK" sz="1400" b="1" i="1" dirty="0">
                <a:latin typeface="Myriad Pro"/>
                <a:ea typeface="Myriad Pro"/>
                <a:cs typeface="Myriad Pro"/>
              </a:rPr>
              <a:t>, H</a:t>
            </a:r>
            <a:r>
              <a:rPr lang="bs-Latn-BA" sz="1400" b="1" i="1" dirty="0">
                <a:latin typeface="Myriad Pro"/>
                <a:ea typeface="Myriad Pro"/>
                <a:cs typeface="Myriad Pro"/>
              </a:rPr>
              <a:t>otel</a:t>
            </a:r>
            <a:r>
              <a:rPr lang="da-DK" sz="1400" b="1" i="1" dirty="0">
                <a:latin typeface="Myriad Pro"/>
                <a:ea typeface="Myriad Pro"/>
                <a:cs typeface="Myriad Pro"/>
              </a:rPr>
              <a:t> </a:t>
            </a:r>
            <a:r>
              <a:rPr lang="bs-Latn-BA" sz="1400" b="1" i="1" dirty="0">
                <a:latin typeface="Myriad Pro"/>
                <a:ea typeface="Myriad Pro"/>
                <a:cs typeface="Myriad Pro"/>
              </a:rPr>
              <a:t>Ibis styles</a:t>
            </a:r>
            <a:r>
              <a:rPr lang="da-DK" sz="1400" b="1" i="1" dirty="0">
                <a:latin typeface="Myriad Pro"/>
                <a:ea typeface="Myriad Pro"/>
                <a:cs typeface="Myriad Pro"/>
              </a:rPr>
              <a:t>, </a:t>
            </a:r>
            <a:r>
              <a:rPr lang="bs-Latn-BA" sz="1400" b="1" i="1" dirty="0">
                <a:latin typeface="Myriad Pro"/>
                <a:ea typeface="Myriad Pro"/>
                <a:cs typeface="Myriad Pro"/>
              </a:rPr>
              <a:t>Saraje</a:t>
            </a:r>
            <a:endParaRPr lang="hr-HR" sz="1300" b="1" dirty="0"/>
          </a:p>
        </p:txBody>
      </p:sp>
    </p:spTree>
    <p:extLst>
      <p:ext uri="{BB962C8B-B14F-4D97-AF65-F5344CB8AC3E}">
        <p14:creationId xmlns:p14="http://schemas.microsoft.com/office/powerpoint/2010/main" val="482269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5E85-6288-0CD3-BCAB-95B9474207F6}"/>
              </a:ext>
            </a:extLst>
          </p:cNvPr>
          <p:cNvSpPr>
            <a:spLocks noGrp="1"/>
          </p:cNvSpPr>
          <p:nvPr>
            <p:ph type="title"/>
          </p:nvPr>
        </p:nvSpPr>
        <p:spPr>
          <a:xfrm>
            <a:off x="449356" y="134471"/>
            <a:ext cx="7886700" cy="224117"/>
          </a:xfrm>
        </p:spPr>
        <p:txBody>
          <a:bodyPr>
            <a:noAutofit/>
          </a:bodyPr>
          <a:lstStyle/>
          <a:p>
            <a:pPr algn="ctr"/>
            <a:r>
              <a:rPr lang="hr-HR" sz="1600" b="1" dirty="0"/>
              <a:t>Prezentacija modela unosa vodnih objkata ( infrastrukture za pružanje vodnih usluga ) u poslovne knjige</a:t>
            </a:r>
          </a:p>
        </p:txBody>
      </p:sp>
      <p:sp useBgFill="1">
        <p:nvSpPr>
          <p:cNvPr id="3" name="Content Placeholder 2">
            <a:extLst>
              <a:ext uri="{FF2B5EF4-FFF2-40B4-BE49-F238E27FC236}">
                <a16:creationId xmlns:a16="http://schemas.microsoft.com/office/drawing/2014/main" id="{AE6CEB00-0D78-8946-6765-CDB2EB7735F9}"/>
              </a:ext>
            </a:extLst>
          </p:cNvPr>
          <p:cNvSpPr>
            <a:spLocks noGrp="1"/>
          </p:cNvSpPr>
          <p:nvPr>
            <p:ph idx="1"/>
          </p:nvPr>
        </p:nvSpPr>
        <p:spPr>
          <a:xfrm>
            <a:off x="610720" y="932329"/>
            <a:ext cx="7886700" cy="5405718"/>
          </a:xfrm>
        </p:spPr>
        <p:txBody>
          <a:bodyPr/>
          <a:lstStyle/>
          <a:p>
            <a:pPr marL="0" indent="0">
              <a:buNone/>
            </a:pPr>
            <a:endParaRPr lang="bs-Latn-BA" dirty="0"/>
          </a:p>
          <a:p>
            <a:pPr marL="0" indent="0">
              <a:buNone/>
            </a:pPr>
            <a:endParaRPr lang="bs-Latn-BA" dirty="0"/>
          </a:p>
          <a:p>
            <a:pPr marL="0" indent="0">
              <a:buNone/>
            </a:pPr>
            <a:r>
              <a:rPr lang="bs-Latn-BA" b="1" dirty="0"/>
              <a:t>Sva ulaganja u održavanje i zanavljanje vodnih objekata se fakturišu najmodavcu.</a:t>
            </a:r>
          </a:p>
          <a:p>
            <a:pPr marL="0" indent="0">
              <a:buNone/>
            </a:pPr>
            <a:r>
              <a:rPr lang="bs-Latn-BA" b="1" dirty="0"/>
              <a:t>Godišnje, a po potrebi i češće se vrši međusobno plaćanje ( razmjena naloga za plaćanjwe ) ili kompenzacija ( prebijanje) najamnine i ulaganja u vodne objekte.</a:t>
            </a:r>
          </a:p>
          <a:p>
            <a:pPr marL="0" indent="0">
              <a:buNone/>
            </a:pPr>
            <a:r>
              <a:rPr lang="bs-Latn-BA" b="1" dirty="0"/>
              <a:t>Vodni objekti ostaju u vlasništvu najmodavca.</a:t>
            </a:r>
          </a:p>
          <a:p>
            <a:pPr marL="0" indent="0">
              <a:buNone/>
            </a:pPr>
            <a:r>
              <a:rPr lang="bs-Latn-BA" b="1" dirty="0"/>
              <a:t>Ulazni i izlazni PDV se prebijaju kod najmodavca i najmoprimca.</a:t>
            </a:r>
          </a:p>
          <a:p>
            <a:pPr marL="0" indent="0">
              <a:buNone/>
            </a:pPr>
            <a:r>
              <a:rPr lang="bs-Latn-BA" b="1" dirty="0"/>
              <a:t>Poreski prihvatljivi rashodi za najmodavca su samo oni rashodi koji su nastali usljed održavanja ili zanavljanja predmeta najma.</a:t>
            </a:r>
          </a:p>
          <a:p>
            <a:pPr marL="0" indent="0">
              <a:buNone/>
            </a:pPr>
            <a:r>
              <a:rPr lang="bs-Latn-BA" b="1" dirty="0"/>
              <a:t>Loša strana ovog modela je administracija i praćenje samog zakupa.</a:t>
            </a:r>
          </a:p>
          <a:p>
            <a:pPr marL="0" indent="0">
              <a:buNone/>
            </a:pPr>
            <a:r>
              <a:rPr lang="bs-Latn-BA" b="1" dirty="0"/>
              <a:t>U slučaju plaćanja, a ne kompenzacije najamnine, postoji potencijalna mogućnost nenemjenskog trošenja sredstava ili njihovog neblagovremenog priliva od strane najmodavca.</a:t>
            </a:r>
          </a:p>
          <a:p>
            <a:pPr marL="0" indent="0">
              <a:buNone/>
            </a:pPr>
            <a:endParaRPr lang="bs-Latn-BA" b="1" dirty="0"/>
          </a:p>
        </p:txBody>
      </p:sp>
      <p:sp>
        <p:nvSpPr>
          <p:cNvPr id="5" name="Footer Placeholder 4">
            <a:extLst>
              <a:ext uri="{FF2B5EF4-FFF2-40B4-BE49-F238E27FC236}">
                <a16:creationId xmlns:a16="http://schemas.microsoft.com/office/drawing/2014/main" id="{19B7F435-6466-1EF6-21CC-47EDD519FBAC}"/>
              </a:ext>
            </a:extLst>
          </p:cNvPr>
          <p:cNvSpPr>
            <a:spLocks noGrp="1"/>
          </p:cNvSpPr>
          <p:nvPr>
            <p:ph type="ftr" sz="quarter" idx="11"/>
          </p:nvPr>
        </p:nvSpPr>
        <p:spPr>
          <a:xfrm>
            <a:off x="546847" y="6499412"/>
            <a:ext cx="7906871" cy="268941"/>
          </a:xfrm>
        </p:spPr>
        <p:txBody>
          <a:bodyPr/>
          <a:lstStyle/>
          <a:p>
            <a:pPr algn="ctr"/>
            <a:r>
              <a:rPr lang="bs-Latn-BA" sz="1400" b="1" i="1" dirty="0">
                <a:latin typeface="Myriad Pro"/>
                <a:ea typeface="Myriad Pro"/>
                <a:cs typeface="Myriad Pro"/>
              </a:rPr>
              <a:t>176. Sjednica UO UPKP u FBiH, 29</a:t>
            </a:r>
            <a:r>
              <a:rPr lang="da-DK" sz="1400" b="1" i="1" dirty="0">
                <a:latin typeface="Myriad Pro"/>
                <a:ea typeface="Myriad Pro"/>
                <a:cs typeface="Myriad Pro"/>
              </a:rPr>
              <a:t>.</a:t>
            </a:r>
            <a:r>
              <a:rPr lang="bs-Latn-BA" sz="1400" b="1" i="1" dirty="0">
                <a:latin typeface="Myriad Pro"/>
                <a:ea typeface="Myriad Pro"/>
                <a:cs typeface="Myriad Pro"/>
              </a:rPr>
              <a:t>02</a:t>
            </a:r>
            <a:r>
              <a:rPr lang="da-DK" sz="1400" b="1" i="1" dirty="0">
                <a:latin typeface="Myriad Pro"/>
                <a:ea typeface="Myriad Pro"/>
                <a:cs typeface="Myriad Pro"/>
              </a:rPr>
              <a:t>.202</a:t>
            </a:r>
            <a:r>
              <a:rPr lang="bs-Latn-BA" sz="1400" b="1" i="1" dirty="0">
                <a:latin typeface="Myriad Pro"/>
                <a:ea typeface="Myriad Pro"/>
                <a:cs typeface="Myriad Pro"/>
              </a:rPr>
              <a:t>4</a:t>
            </a:r>
            <a:r>
              <a:rPr lang="da-DK" sz="1400" b="1" i="1" dirty="0">
                <a:latin typeface="Myriad Pro"/>
                <a:ea typeface="Myriad Pro"/>
                <a:cs typeface="Myriad Pro"/>
              </a:rPr>
              <a:t>. </a:t>
            </a:r>
            <a:r>
              <a:rPr lang="bs-Latn-BA" sz="1400" b="1" i="1" dirty="0">
                <a:latin typeface="Myriad Pro"/>
                <a:ea typeface="Myriad Pro"/>
                <a:cs typeface="Myriad Pro"/>
              </a:rPr>
              <a:t>godine</a:t>
            </a:r>
            <a:r>
              <a:rPr lang="da-DK" sz="1400" b="1" i="1" dirty="0">
                <a:latin typeface="Myriad Pro"/>
                <a:ea typeface="Myriad Pro"/>
                <a:cs typeface="Myriad Pro"/>
              </a:rPr>
              <a:t>, H</a:t>
            </a:r>
            <a:r>
              <a:rPr lang="bs-Latn-BA" sz="1400" b="1" i="1" dirty="0">
                <a:latin typeface="Myriad Pro"/>
                <a:ea typeface="Myriad Pro"/>
                <a:cs typeface="Myriad Pro"/>
              </a:rPr>
              <a:t>otel</a:t>
            </a:r>
            <a:r>
              <a:rPr lang="da-DK" sz="1400" b="1" i="1" dirty="0">
                <a:latin typeface="Myriad Pro"/>
                <a:ea typeface="Myriad Pro"/>
                <a:cs typeface="Myriad Pro"/>
              </a:rPr>
              <a:t> </a:t>
            </a:r>
            <a:r>
              <a:rPr lang="bs-Latn-BA" sz="1400" b="1" i="1" dirty="0">
                <a:latin typeface="Myriad Pro"/>
                <a:ea typeface="Myriad Pro"/>
                <a:cs typeface="Myriad Pro"/>
              </a:rPr>
              <a:t>Ibis styles</a:t>
            </a:r>
            <a:r>
              <a:rPr lang="da-DK" sz="1400" b="1" i="1" dirty="0">
                <a:latin typeface="Myriad Pro"/>
                <a:ea typeface="Myriad Pro"/>
                <a:cs typeface="Myriad Pro"/>
              </a:rPr>
              <a:t>, </a:t>
            </a:r>
            <a:r>
              <a:rPr lang="bs-Latn-BA" sz="1400" b="1" i="1" dirty="0">
                <a:latin typeface="Myriad Pro"/>
                <a:ea typeface="Myriad Pro"/>
                <a:cs typeface="Myriad Pro"/>
              </a:rPr>
              <a:t>Saraje</a:t>
            </a:r>
            <a:endParaRPr lang="hr-HR" sz="1300" b="1" dirty="0"/>
          </a:p>
        </p:txBody>
      </p:sp>
    </p:spTree>
    <p:extLst>
      <p:ext uri="{BB962C8B-B14F-4D97-AF65-F5344CB8AC3E}">
        <p14:creationId xmlns:p14="http://schemas.microsoft.com/office/powerpoint/2010/main" val="2922378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5E85-6288-0CD3-BCAB-95B9474207F6}"/>
              </a:ext>
            </a:extLst>
          </p:cNvPr>
          <p:cNvSpPr>
            <a:spLocks noGrp="1"/>
          </p:cNvSpPr>
          <p:nvPr>
            <p:ph type="title"/>
          </p:nvPr>
        </p:nvSpPr>
        <p:spPr>
          <a:xfrm>
            <a:off x="449356" y="134471"/>
            <a:ext cx="7886700" cy="224117"/>
          </a:xfrm>
        </p:spPr>
        <p:txBody>
          <a:bodyPr>
            <a:noAutofit/>
          </a:bodyPr>
          <a:lstStyle/>
          <a:p>
            <a:pPr algn="ctr"/>
            <a:r>
              <a:rPr lang="hr-HR" sz="1600" b="1" dirty="0"/>
              <a:t>Prezentacija modela unosa vodnih objkata ( infrastrukture za pružanje vodnih usluga ) u poslovne knjige</a:t>
            </a:r>
          </a:p>
        </p:txBody>
      </p:sp>
      <p:sp useBgFill="1">
        <p:nvSpPr>
          <p:cNvPr id="3" name="Content Placeholder 2">
            <a:extLst>
              <a:ext uri="{FF2B5EF4-FFF2-40B4-BE49-F238E27FC236}">
                <a16:creationId xmlns:a16="http://schemas.microsoft.com/office/drawing/2014/main" id="{AE6CEB00-0D78-8946-6765-CDB2EB7735F9}"/>
              </a:ext>
            </a:extLst>
          </p:cNvPr>
          <p:cNvSpPr>
            <a:spLocks noGrp="1"/>
          </p:cNvSpPr>
          <p:nvPr>
            <p:ph idx="1"/>
          </p:nvPr>
        </p:nvSpPr>
        <p:spPr>
          <a:xfrm>
            <a:off x="610720" y="932329"/>
            <a:ext cx="7886700" cy="5405718"/>
          </a:xfrm>
        </p:spPr>
        <p:txBody>
          <a:bodyPr>
            <a:normAutofit fontScale="92500" lnSpcReduction="10000"/>
          </a:bodyPr>
          <a:lstStyle/>
          <a:p>
            <a:pPr marL="0" indent="0">
              <a:buNone/>
            </a:pPr>
            <a:endParaRPr lang="bs-Latn-BA" dirty="0"/>
          </a:p>
          <a:p>
            <a:pPr marL="0" indent="0">
              <a:buNone/>
            </a:pPr>
            <a:endParaRPr lang="bs-Latn-BA" dirty="0"/>
          </a:p>
          <a:p>
            <a:pPr marL="0" indent="0">
              <a:buNone/>
            </a:pPr>
            <a:r>
              <a:rPr lang="bs-Latn-BA" b="1" dirty="0"/>
              <a:t>3.      Korištenje i upravljanje bez naknade</a:t>
            </a:r>
          </a:p>
          <a:p>
            <a:pPr marL="0" indent="0">
              <a:buNone/>
            </a:pPr>
            <a:r>
              <a:rPr lang="bs-Latn-BA" b="1" dirty="0"/>
              <a:t>Vrlo često imamomo u praksi ovaj model prenosa na upravljanje vodnih dobara bez definisanog načina njihovog knjigovodstvenog evidentiranja.</a:t>
            </a:r>
          </a:p>
          <a:p>
            <a:pPr marL="0" indent="0">
              <a:buNone/>
            </a:pPr>
            <a:r>
              <a:rPr lang="bs-Latn-BA" b="1" dirty="0"/>
              <a:t>U praksi postoje različiti načini knjiženja ovih vodnih objekata: kao kapital, donacija ili vanbilansna evidencija.</a:t>
            </a:r>
          </a:p>
          <a:p>
            <a:pPr marL="0" indent="0">
              <a:buNone/>
            </a:pPr>
            <a:r>
              <a:rPr lang="bs-Latn-BA" b="1" dirty="0"/>
              <a:t>MSFI nisu definisali način knjiženja korištenja i upravljanja dobara bez naknade.</a:t>
            </a:r>
          </a:p>
          <a:p>
            <a:pPr marL="0" indent="0">
              <a:buNone/>
            </a:pPr>
            <a:r>
              <a:rPr lang="bs-Latn-BA" b="1" dirty="0"/>
              <a:t>Vrlo često se ne uključuje amortizacija vodnih dobara u cijenu vodnih usluga ili se uopće ne obračunava.</a:t>
            </a:r>
          </a:p>
          <a:p>
            <a:pPr marL="0" indent="0">
              <a:buNone/>
            </a:pPr>
            <a:r>
              <a:rPr lang="bs-Latn-BA" b="1" dirty="0"/>
              <a:t>Poreski tretman samog prenosa vodnog dobra i očekivane koristi od njegove upotrebe – da li treba obračunati PDV ?</a:t>
            </a:r>
          </a:p>
          <a:p>
            <a:pPr marL="0" indent="0">
              <a:buNone/>
            </a:pPr>
            <a:r>
              <a:rPr lang="bs-Latn-BA" b="1" dirty="0"/>
              <a:t>Može li se knjižiti ulazni PDV prilikom njihovog održavanja i zanavljanj ?</a:t>
            </a:r>
          </a:p>
          <a:p>
            <a:pPr marL="0" indent="0">
              <a:buNone/>
            </a:pPr>
            <a:r>
              <a:rPr lang="bs-Latn-BA" b="1" dirty="0"/>
              <a:t>Da li su poreski prihvativljivi rashodi ukoliko se vodni objekti vode u vanbilasnoj evidenciji ?</a:t>
            </a:r>
          </a:p>
        </p:txBody>
      </p:sp>
      <p:sp>
        <p:nvSpPr>
          <p:cNvPr id="5" name="Footer Placeholder 4">
            <a:extLst>
              <a:ext uri="{FF2B5EF4-FFF2-40B4-BE49-F238E27FC236}">
                <a16:creationId xmlns:a16="http://schemas.microsoft.com/office/drawing/2014/main" id="{19B7F435-6466-1EF6-21CC-47EDD519FBAC}"/>
              </a:ext>
            </a:extLst>
          </p:cNvPr>
          <p:cNvSpPr>
            <a:spLocks noGrp="1"/>
          </p:cNvSpPr>
          <p:nvPr>
            <p:ph type="ftr" sz="quarter" idx="11"/>
          </p:nvPr>
        </p:nvSpPr>
        <p:spPr>
          <a:xfrm>
            <a:off x="546847" y="6499412"/>
            <a:ext cx="7906871" cy="268941"/>
          </a:xfrm>
        </p:spPr>
        <p:txBody>
          <a:bodyPr/>
          <a:lstStyle/>
          <a:p>
            <a:pPr algn="ctr"/>
            <a:r>
              <a:rPr lang="bs-Latn-BA" sz="1400" b="1" i="1" dirty="0">
                <a:latin typeface="Myriad Pro"/>
                <a:ea typeface="Myriad Pro"/>
                <a:cs typeface="Myriad Pro"/>
              </a:rPr>
              <a:t>176. Sjednica UO UPKP u FBiH, 29</a:t>
            </a:r>
            <a:r>
              <a:rPr lang="da-DK" sz="1400" b="1" i="1" dirty="0">
                <a:latin typeface="Myriad Pro"/>
                <a:ea typeface="Myriad Pro"/>
                <a:cs typeface="Myriad Pro"/>
              </a:rPr>
              <a:t>.</a:t>
            </a:r>
            <a:r>
              <a:rPr lang="bs-Latn-BA" sz="1400" b="1" i="1" dirty="0">
                <a:latin typeface="Myriad Pro"/>
                <a:ea typeface="Myriad Pro"/>
                <a:cs typeface="Myriad Pro"/>
              </a:rPr>
              <a:t>02</a:t>
            </a:r>
            <a:r>
              <a:rPr lang="da-DK" sz="1400" b="1" i="1" dirty="0">
                <a:latin typeface="Myriad Pro"/>
                <a:ea typeface="Myriad Pro"/>
                <a:cs typeface="Myriad Pro"/>
              </a:rPr>
              <a:t>.202</a:t>
            </a:r>
            <a:r>
              <a:rPr lang="bs-Latn-BA" sz="1400" b="1" i="1" dirty="0">
                <a:latin typeface="Myriad Pro"/>
                <a:ea typeface="Myriad Pro"/>
                <a:cs typeface="Myriad Pro"/>
              </a:rPr>
              <a:t>4</a:t>
            </a:r>
            <a:r>
              <a:rPr lang="da-DK" sz="1400" b="1" i="1" dirty="0">
                <a:latin typeface="Myriad Pro"/>
                <a:ea typeface="Myriad Pro"/>
                <a:cs typeface="Myriad Pro"/>
              </a:rPr>
              <a:t>. </a:t>
            </a:r>
            <a:r>
              <a:rPr lang="bs-Latn-BA" sz="1400" b="1" i="1" dirty="0">
                <a:latin typeface="Myriad Pro"/>
                <a:ea typeface="Myriad Pro"/>
                <a:cs typeface="Myriad Pro"/>
              </a:rPr>
              <a:t>godine</a:t>
            </a:r>
            <a:r>
              <a:rPr lang="da-DK" sz="1400" b="1" i="1" dirty="0">
                <a:latin typeface="Myriad Pro"/>
                <a:ea typeface="Myriad Pro"/>
                <a:cs typeface="Myriad Pro"/>
              </a:rPr>
              <a:t>, H</a:t>
            </a:r>
            <a:r>
              <a:rPr lang="bs-Latn-BA" sz="1400" b="1" i="1" dirty="0">
                <a:latin typeface="Myriad Pro"/>
                <a:ea typeface="Myriad Pro"/>
                <a:cs typeface="Myriad Pro"/>
              </a:rPr>
              <a:t>otel</a:t>
            </a:r>
            <a:r>
              <a:rPr lang="da-DK" sz="1400" b="1" i="1" dirty="0">
                <a:latin typeface="Myriad Pro"/>
                <a:ea typeface="Myriad Pro"/>
                <a:cs typeface="Myriad Pro"/>
              </a:rPr>
              <a:t> </a:t>
            </a:r>
            <a:r>
              <a:rPr lang="bs-Latn-BA" sz="1400" b="1" i="1" dirty="0">
                <a:latin typeface="Myriad Pro"/>
                <a:ea typeface="Myriad Pro"/>
                <a:cs typeface="Myriad Pro"/>
              </a:rPr>
              <a:t>Ibis styles</a:t>
            </a:r>
            <a:r>
              <a:rPr lang="da-DK" sz="1400" b="1" i="1" dirty="0">
                <a:latin typeface="Myriad Pro"/>
                <a:ea typeface="Myriad Pro"/>
                <a:cs typeface="Myriad Pro"/>
              </a:rPr>
              <a:t>, </a:t>
            </a:r>
            <a:r>
              <a:rPr lang="bs-Latn-BA" sz="1400" b="1" i="1" dirty="0">
                <a:latin typeface="Myriad Pro"/>
                <a:ea typeface="Myriad Pro"/>
                <a:cs typeface="Myriad Pro"/>
              </a:rPr>
              <a:t>Saraje</a:t>
            </a:r>
            <a:endParaRPr lang="hr-HR" sz="1300" b="1" dirty="0"/>
          </a:p>
        </p:txBody>
      </p:sp>
    </p:spTree>
    <p:extLst>
      <p:ext uri="{BB962C8B-B14F-4D97-AF65-F5344CB8AC3E}">
        <p14:creationId xmlns:p14="http://schemas.microsoft.com/office/powerpoint/2010/main" val="867290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5E85-6288-0CD3-BCAB-95B9474207F6}"/>
              </a:ext>
            </a:extLst>
          </p:cNvPr>
          <p:cNvSpPr>
            <a:spLocks noGrp="1"/>
          </p:cNvSpPr>
          <p:nvPr>
            <p:ph type="title"/>
          </p:nvPr>
        </p:nvSpPr>
        <p:spPr>
          <a:xfrm>
            <a:off x="449356" y="134471"/>
            <a:ext cx="7886700" cy="224117"/>
          </a:xfrm>
        </p:spPr>
        <p:txBody>
          <a:bodyPr>
            <a:noAutofit/>
          </a:bodyPr>
          <a:lstStyle/>
          <a:p>
            <a:pPr algn="ctr"/>
            <a:r>
              <a:rPr lang="hr-HR" sz="1600" b="1" dirty="0"/>
              <a:t>Prezentacija modela unosa vodnih objkata ( infrastrukture za pružanje vodnih usluga ) u poslovne knjige</a:t>
            </a:r>
          </a:p>
        </p:txBody>
      </p:sp>
      <p:sp useBgFill="1">
        <p:nvSpPr>
          <p:cNvPr id="3" name="Content Placeholder 2">
            <a:extLst>
              <a:ext uri="{FF2B5EF4-FFF2-40B4-BE49-F238E27FC236}">
                <a16:creationId xmlns:a16="http://schemas.microsoft.com/office/drawing/2014/main" id="{AE6CEB00-0D78-8946-6765-CDB2EB7735F9}"/>
              </a:ext>
            </a:extLst>
          </p:cNvPr>
          <p:cNvSpPr>
            <a:spLocks noGrp="1"/>
          </p:cNvSpPr>
          <p:nvPr>
            <p:ph idx="1"/>
          </p:nvPr>
        </p:nvSpPr>
        <p:spPr>
          <a:xfrm>
            <a:off x="610720" y="932329"/>
            <a:ext cx="7886700" cy="5405718"/>
          </a:xfrm>
        </p:spPr>
        <p:txBody>
          <a:bodyPr>
            <a:normAutofit lnSpcReduction="10000"/>
          </a:bodyPr>
          <a:lstStyle/>
          <a:p>
            <a:pPr marL="0" indent="0">
              <a:buNone/>
            </a:pPr>
            <a:endParaRPr lang="bs-Latn-BA" dirty="0"/>
          </a:p>
          <a:p>
            <a:pPr marL="0" indent="0">
              <a:buNone/>
            </a:pPr>
            <a:endParaRPr lang="bs-Latn-BA" dirty="0"/>
          </a:p>
          <a:p>
            <a:pPr marL="0" indent="0">
              <a:buNone/>
            </a:pPr>
            <a:r>
              <a:rPr lang="bs-Latn-BA" b="1" dirty="0"/>
              <a:t>4.      Donacija</a:t>
            </a:r>
          </a:p>
          <a:p>
            <a:pPr marL="0" indent="0">
              <a:buNone/>
            </a:pPr>
            <a:r>
              <a:rPr lang="bs-Latn-BA" b="1" dirty="0"/>
              <a:t>Donacija je davanje u novcu, stvarima ili uslugama primatelju i to bez ikakve naknade ili protuusluge.</a:t>
            </a:r>
          </a:p>
          <a:p>
            <a:pPr marL="0" indent="0">
              <a:buNone/>
            </a:pPr>
            <a:r>
              <a:rPr lang="bs-Latn-BA" b="1" dirty="0"/>
              <a:t>Knjiženja vodnih objekata po ovom modelu sučeljava amortizaciju tih dobara I prihode od donacija, tako da imaju neutralan  uticaj na finansijski rezultat preduzeća.</a:t>
            </a:r>
          </a:p>
          <a:p>
            <a:pPr marL="0" indent="0">
              <a:buNone/>
            </a:pPr>
            <a:r>
              <a:rPr lang="bs-Latn-BA" b="1" dirty="0"/>
              <a:t>Ukoliko preduzeće uključi amortizaciju ovih dobara u cijenu vodnih usluga onda imamomo „dupliranje prihoda“ – prihoda od prodaje učinaka i prihoda od doniranih sredstava. U slučaju pozitivnog finansijskog rezultata preduzeće mora platiti porez na dobit koja nastaje po osnovu prihoda od doniranih sredstava kao obračunske kategorije.</a:t>
            </a:r>
          </a:p>
          <a:p>
            <a:pPr marL="0" indent="0">
              <a:buNone/>
            </a:pPr>
            <a:r>
              <a:rPr lang="bs-Latn-BA" b="1" dirty="0"/>
              <a:t>Ukoliko preduzeće ne uključi amortizaciju ovih vodnih objekata u cijenu vodnih usluga onda ne može obezbjediti njihovo održavanje i zanavljanje.</a:t>
            </a:r>
          </a:p>
          <a:p>
            <a:pPr marL="0" indent="0">
              <a:buNone/>
            </a:pPr>
            <a:endParaRPr lang="bs-Latn-BA" b="1" dirty="0"/>
          </a:p>
        </p:txBody>
      </p:sp>
      <p:sp>
        <p:nvSpPr>
          <p:cNvPr id="5" name="Footer Placeholder 4">
            <a:extLst>
              <a:ext uri="{FF2B5EF4-FFF2-40B4-BE49-F238E27FC236}">
                <a16:creationId xmlns:a16="http://schemas.microsoft.com/office/drawing/2014/main" id="{19B7F435-6466-1EF6-21CC-47EDD519FBAC}"/>
              </a:ext>
            </a:extLst>
          </p:cNvPr>
          <p:cNvSpPr>
            <a:spLocks noGrp="1"/>
          </p:cNvSpPr>
          <p:nvPr>
            <p:ph type="ftr" sz="quarter" idx="11"/>
          </p:nvPr>
        </p:nvSpPr>
        <p:spPr>
          <a:xfrm>
            <a:off x="546847" y="6499412"/>
            <a:ext cx="7906871" cy="268941"/>
          </a:xfrm>
        </p:spPr>
        <p:txBody>
          <a:bodyPr/>
          <a:lstStyle/>
          <a:p>
            <a:pPr algn="ctr"/>
            <a:r>
              <a:rPr lang="hr-HR" sz="1300" b="1" dirty="0"/>
              <a:t>Sasnak stručnog tima, 30.01.2024. godine, Hotel Garden City, Konjic</a:t>
            </a:r>
          </a:p>
        </p:txBody>
      </p:sp>
    </p:spTree>
    <p:extLst>
      <p:ext uri="{BB962C8B-B14F-4D97-AF65-F5344CB8AC3E}">
        <p14:creationId xmlns:p14="http://schemas.microsoft.com/office/powerpoint/2010/main" val="1901167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7441</TotalTime>
  <Words>2268</Words>
  <Application>Microsoft Office PowerPoint</Application>
  <PresentationFormat>On-screen Show (4:3)</PresentationFormat>
  <Paragraphs>144</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Century Gothic</vt:lpstr>
      <vt:lpstr>Myriad Pro</vt:lpstr>
      <vt:lpstr>Symbol</vt:lpstr>
      <vt:lpstr>Times New Roman</vt:lpstr>
      <vt:lpstr>Wingdings 3</vt:lpstr>
      <vt:lpstr>Wisp</vt:lpstr>
      <vt:lpstr>PowerPoint Presentation</vt:lpstr>
      <vt:lpstr>Prezentacija modela unosa vodnih objkata ( infrastrukture za pružanje vodnih usluga ) u poslovne knjige</vt:lpstr>
      <vt:lpstr>Prezentacija modela unosa vodnih objkata ( infrastrukture za pružanje vodnih usluga ) u poslovne knjige</vt:lpstr>
      <vt:lpstr>Prezentacija modela unosa vodnih objkata ( infrastrukture za pružanje vodnih usluga ) u poslovne knjige</vt:lpstr>
      <vt:lpstr>Prezentacija modela unosa vodnih objkata ( infrastrukture za pružanje vodnih usluga ) u poslovne knjige</vt:lpstr>
      <vt:lpstr>Prezentacija modela unosa vodnih objkata ( infrastrukture za pružanje vodnih usluga ) u poslovne knjige</vt:lpstr>
      <vt:lpstr>Prezentacija modela unosa vodnih objkata ( infrastrukture za pružanje vodnih usluga ) u poslovne knjige</vt:lpstr>
      <vt:lpstr>Prezentacija modela unosa vodnih objkata ( infrastrukture za pružanje vodnih usluga ) u poslovne knjige</vt:lpstr>
      <vt:lpstr>Prezentacija modela unosa vodnih objkata ( infrastrukture za pružanje vodnih usluga ) u poslovne knjige</vt:lpstr>
      <vt:lpstr>Prezentacija modela unosa vodnih objkata ( infrastrukture za pružanje vodnih usluga ) u poslovne knjige</vt:lpstr>
      <vt:lpstr>Prezentacija modela unosa vodnih objkata ( infrastrukture za pružanje vodnih usluga ) u poslovne knjige</vt:lpstr>
      <vt:lpstr>Prezentacija modela unosa vodnih objkata ( infrastrukture za pružanje vodnih usluga ) u poslovne knjige</vt:lpstr>
      <vt:lpstr>Prezentacija modela unosa vodnih objkata ( infrastrukture za pružanje vodnih usluga ) u poslovne knjige</vt:lpstr>
      <vt:lpstr>Prezentacija modela unosa vodnih objkata ( infrastrukture za pružanje vodnih usluga ) u poslovne knjige</vt:lpstr>
      <vt:lpstr>Prezentacija modela unosa vodnih objkata ( infrastrukture za pružanje vodnih usluga ) u poslovne knjige</vt:lpstr>
      <vt:lpstr>Prezentacija modela unosa vodnih objkata ( infrastrukture za pružanje vodnih usluga ) u poslovne knjige</vt:lpstr>
      <vt:lpstr>Hvala na pažnji! Pitanja? </vt:lpstr>
    </vt:vector>
  </TitlesOfParts>
  <Company>UNDP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Alen Robovic</dc:creator>
  <cp:lastModifiedBy>Dženeta Šakić</cp:lastModifiedBy>
  <cp:revision>95</cp:revision>
  <dcterms:created xsi:type="dcterms:W3CDTF">2022-11-21T09:53:43Z</dcterms:created>
  <dcterms:modified xsi:type="dcterms:W3CDTF">2024-02-29T13:47:37Z</dcterms:modified>
</cp:coreProperties>
</file>